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9" r:id="rId1"/>
    <p:sldMasterId id="2147483831" r:id="rId2"/>
    <p:sldMasterId id="2147483833" r:id="rId3"/>
    <p:sldMasterId id="2147483835" r:id="rId4"/>
    <p:sldMasterId id="2147483837" r:id="rId5"/>
    <p:sldMasterId id="2147483893" r:id="rId6"/>
  </p:sldMasterIdLst>
  <p:notesMasterIdLst>
    <p:notesMasterId r:id="rId39"/>
  </p:notesMasterIdLst>
  <p:handoutMasterIdLst>
    <p:handoutMasterId r:id="rId40"/>
  </p:handoutMasterIdLst>
  <p:sldIdLst>
    <p:sldId id="314" r:id="rId7"/>
    <p:sldId id="315" r:id="rId8"/>
    <p:sldId id="303" r:id="rId9"/>
    <p:sldId id="284" r:id="rId10"/>
    <p:sldId id="296" r:id="rId11"/>
    <p:sldId id="285" r:id="rId12"/>
    <p:sldId id="329" r:id="rId13"/>
    <p:sldId id="337" r:id="rId14"/>
    <p:sldId id="286" r:id="rId15"/>
    <p:sldId id="331" r:id="rId16"/>
    <p:sldId id="332" r:id="rId17"/>
    <p:sldId id="333" r:id="rId18"/>
    <p:sldId id="336" r:id="rId19"/>
    <p:sldId id="302" r:id="rId20"/>
    <p:sldId id="287" r:id="rId21"/>
    <p:sldId id="297" r:id="rId22"/>
    <p:sldId id="288" r:id="rId23"/>
    <p:sldId id="289" r:id="rId24"/>
    <p:sldId id="290" r:id="rId25"/>
    <p:sldId id="299" r:id="rId26"/>
    <p:sldId id="305" r:id="rId27"/>
    <p:sldId id="324" r:id="rId28"/>
    <p:sldId id="325" r:id="rId29"/>
    <p:sldId id="338" r:id="rId30"/>
    <p:sldId id="326" r:id="rId31"/>
    <p:sldId id="327" r:id="rId32"/>
    <p:sldId id="307" r:id="rId33"/>
    <p:sldId id="340" r:id="rId34"/>
    <p:sldId id="341" r:id="rId35"/>
    <p:sldId id="310" r:id="rId36"/>
    <p:sldId id="342" r:id="rId37"/>
    <p:sldId id="311" r:id="rId38"/>
  </p:sldIdLst>
  <p:sldSz cx="9144000" cy="6858000" type="screen4x3"/>
  <p:notesSz cx="6797675" cy="9926638"/>
  <p:custShowLst>
    <p:custShow name="Aangepaste voorstelling 1" id="0">
      <p:sldLst/>
    </p:custShow>
  </p:custShowLst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chemeClr val="tx1"/>
    </p:penClr>
  </p:showPr>
  <p:clrMru>
    <a:srgbClr val="F5F1D9"/>
    <a:srgbClr val="0E31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9" autoAdjust="0"/>
    <p:restoredTop sz="94660"/>
  </p:normalViewPr>
  <p:slideViewPr>
    <p:cSldViewPr snapToObjects="1">
      <p:cViewPr varScale="1">
        <p:scale>
          <a:sx n="80" d="100"/>
          <a:sy n="80" d="100"/>
        </p:scale>
        <p:origin x="-9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53BB44CE-84F3-4A3A-885E-891556E58229}" type="datetime1">
              <a:rPr lang="nl-NL"/>
              <a:pPr>
                <a:defRPr/>
              </a:pPr>
              <a:t>22-1-2013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559829AD-5AC4-4D68-AFBB-03A71A4A4A6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D2A3A9C1-E5FC-479B-B921-04BCF94FB874}" type="datetime1">
              <a:rPr lang="nl-NL"/>
              <a:pPr>
                <a:defRPr/>
              </a:pPr>
              <a:t>22-1-2013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noProof="0" smtClean="0"/>
              <a:t>Klik om de tekststijl van het model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D6EE3F8C-F0C7-4D1D-BFBA-D529B34965B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2" charset="-128"/>
        <a:cs typeface="ＭＳ Ｐゴシック" pitchFamily="9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68" charset="-128"/>
        <a:cs typeface="Geneva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68" charset="-128"/>
        <a:cs typeface="Geneva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68" charset="-128"/>
        <a:cs typeface="Geneva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EE3F8C-F0C7-4D1D-BFBA-D529B34965B3}" type="slidenum">
              <a:rPr lang="nl-NL" smtClean="0"/>
              <a:pPr>
                <a:defRPr/>
              </a:pPr>
              <a:t>11</a:t>
            </a:fld>
            <a:endParaRPr 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E2217-63F8-42E5-A95D-53FCEAB9145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031F4-1658-4D78-9F70-FC0F6817E6F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351588" y="274638"/>
            <a:ext cx="1892300" cy="58975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73100" y="274638"/>
            <a:ext cx="5526088" cy="58975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D50C0-BD48-484E-95BA-DF6AA4448B7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41772-686C-4C2D-B580-6D8685E3A61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05312-912D-4756-B350-D18EFE563B6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F85FD-03C7-437F-B545-6A1D51A3C8A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73100" y="1628775"/>
            <a:ext cx="3708400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33900" y="1628775"/>
            <a:ext cx="3709988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D456D-AB2D-4FF1-88D7-52DC175D20E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BDE8F-B6E2-4D6C-B93E-698C30577C0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E2C63-8024-4884-9756-F6AB50326F0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1216D-E962-47F1-A8AC-40B0C037628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E16FF-22D1-4695-AAD0-94CE8886889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D9D06-3333-43A1-9919-F769C5D4CAB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24DEF-6A4F-44F8-BC12-A2703BFBD0F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DD5F8-C63A-4FFE-AB27-0992FBFBD11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351588" y="274638"/>
            <a:ext cx="1892300" cy="58975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73100" y="274638"/>
            <a:ext cx="5526088" cy="58975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9D750-D4B4-4390-87C3-638B583E13B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F7E4A-2BBE-483C-9020-9BB5515D2D6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AE77F-99CC-4560-8E97-17960E8FB1A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668BF-43D0-4404-8E9F-E59ECCC2255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73100" y="1628775"/>
            <a:ext cx="3708400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33900" y="1628775"/>
            <a:ext cx="3709988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B767E-E519-4D06-BD94-9D199BCA936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D9B85-B716-42B6-9D86-5F27D9ECDA0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C8810-AAA0-4904-BE71-5CB0F719F48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D70FF-2B04-4DB4-A93B-9C4A9D02BD6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48449-3C0C-4C66-917C-678F0534B86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A6494-8CE4-462D-991A-8D8AE740ED6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B360-0A3E-4BC4-80A3-9046FD2648D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0BE11-21FC-43C8-81CD-2219AC303EF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351588" y="274638"/>
            <a:ext cx="1892300" cy="58975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73100" y="274638"/>
            <a:ext cx="5526088" cy="58975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2B2C1-9769-4F15-9F06-A3D12FCF85B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887AD-712D-4D92-841B-8444030568E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B6B23-F147-4A76-9DB3-098E8A49B2C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68A0A-6976-4665-9E5B-10DD7CD4C55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73100" y="1628775"/>
            <a:ext cx="3708400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33900" y="1628775"/>
            <a:ext cx="3709988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E4D67-8FDB-4CDA-A58F-B032E0C64C9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D4B44-0588-4748-87F6-60537CABA82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99E8D-5239-41E2-A25F-F552FF52AEC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73100" y="1628775"/>
            <a:ext cx="3708400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33900" y="1628775"/>
            <a:ext cx="3709988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BA63-310D-4E8F-B211-E8E0AFA84EC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F8F21-1DD4-48EF-807A-45727F19191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DD226-695B-4091-B0AA-4CF9F686B79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46C77-C3D8-41AA-AF55-4FAA1A106FF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DBDFB-3908-4ACE-9128-30267EC13B0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351588" y="274638"/>
            <a:ext cx="1892300" cy="58975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73100" y="274638"/>
            <a:ext cx="5526088" cy="58975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DEDB-6F13-4AAB-86D9-62C96C90EEB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545E0-FC9C-4E39-9BC6-1862E642CD1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D87B0-C174-4C6A-BC11-29DED538DDC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6FA78-EA49-4784-9329-636BA786AD4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73100" y="1628775"/>
            <a:ext cx="3708400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33900" y="1628775"/>
            <a:ext cx="3709988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35A3C-4ADC-40DC-9CD6-52F93F5AD6F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7ED9A-9652-477C-9E77-BE0386ECBE0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1CC83-1AA3-42F7-A0A9-4D5AF4713C1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6E85D-D17E-4382-9302-1E3C6CEB148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0303F-EC11-4D79-AA15-1F1F2C49073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10C5F-39ED-4FA9-A4D0-1B78E1780BC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57D44-5443-44CC-BBE2-00D3C1FB8FC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A10F0-65F8-4F60-8722-79B22178961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351588" y="274638"/>
            <a:ext cx="1892300" cy="58975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73100" y="274638"/>
            <a:ext cx="5526088" cy="58975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E095-15BA-4A35-B942-60C075D4950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jdelijke aanduiding voor titel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6765925" cy="896938"/>
          </a:xfrm>
        </p:spPr>
        <p:txBody>
          <a:bodyPr/>
          <a:lstStyle>
            <a:lvl1pPr>
              <a:defRPr sz="3600" smtClean="0">
                <a:ea typeface="ＭＳ Ｐゴシック" pitchFamily="-65" charset="-128"/>
              </a:defRPr>
            </a:lvl1pPr>
          </a:lstStyle>
          <a:p>
            <a:r>
              <a:rPr lang="en-US" smtClean="0"/>
              <a:t>The issues of science policy</a:t>
            </a:r>
          </a:p>
        </p:txBody>
      </p:sp>
      <p:sp>
        <p:nvSpPr>
          <p:cNvPr id="49155" name="Tijdelijke aanduiding voor tekst 2"/>
          <p:cNvSpPr>
            <a:spLocks noGrp="1"/>
          </p:cNvSpPr>
          <p:nvPr>
            <p:ph type="subTitle" idx="1"/>
          </p:nvPr>
        </p:nvSpPr>
        <p:spPr>
          <a:xfrm>
            <a:off x="1050925" y="4748213"/>
            <a:ext cx="6400800" cy="625475"/>
          </a:xfrm>
        </p:spPr>
        <p:txBody>
          <a:bodyPr/>
          <a:lstStyle>
            <a:lvl1pPr marL="0" indent="0">
              <a:buFont typeface="Arial" charset="0"/>
              <a:buNone/>
              <a:defRPr sz="1600" smtClean="0">
                <a:solidFill>
                  <a:srgbClr val="0E3178"/>
                </a:solidFill>
                <a:ea typeface="ＭＳ Ｐゴシック" pitchFamily="-65" charset="-128"/>
              </a:defRPr>
            </a:lvl1pPr>
          </a:lstStyle>
          <a:p>
            <a:r>
              <a:rPr lang="en-US" smtClean="0"/>
              <a:t>Towards a science of science policy (Marburger)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712200" y="6165850"/>
            <a:ext cx="431800" cy="3095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D4C1B-62A6-4A87-8E1C-C0F6D92D096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WTS vervolg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914400" y="731837"/>
            <a:ext cx="6248400" cy="792160"/>
          </a:xfrm>
        </p:spPr>
        <p:txBody>
          <a:bodyPr>
            <a:noAutofit/>
          </a:bodyPr>
          <a:lstStyle>
            <a:lvl1pPr marL="269875" indent="0" algn="l">
              <a:buNone/>
              <a:tabLst>
                <a:tab pos="0" algn="l"/>
              </a:tabLst>
              <a:defRPr sz="3000" b="1" baseline="0">
                <a:solidFill>
                  <a:srgbClr val="0E3178"/>
                </a:solidFill>
                <a:latin typeface="Times New Roman"/>
                <a:cs typeface="Times New Roman"/>
              </a:defRPr>
            </a:lvl1pPr>
          </a:lstStyle>
          <a:p>
            <a:pPr lvl="0"/>
            <a:r>
              <a:rPr lang="nl-NL" dirty="0" smtClean="0"/>
              <a:t>Klik om de tekststijl van het </a:t>
            </a:r>
            <a:r>
              <a:rPr lang="nl-NL" dirty="0" err="1" smtClean="0"/>
              <a:t>m</a:t>
            </a:r>
            <a:endParaRPr lang="nl-NL" dirty="0" smtClean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914400" y="1524000"/>
            <a:ext cx="6248400" cy="4191000"/>
          </a:xfrm>
        </p:spPr>
        <p:txBody>
          <a:bodyPr lIns="108000" tIns="46800">
            <a:noAutofit/>
          </a:bodyPr>
          <a:lstStyle>
            <a:lvl1pPr marL="180000" indent="-270000" algn="l">
              <a:lnSpc>
                <a:spcPct val="100000"/>
              </a:lnSpc>
              <a:spcBef>
                <a:spcPts val="480"/>
              </a:spcBef>
              <a:spcAft>
                <a:spcPts val="1200"/>
              </a:spcAft>
              <a:defRPr sz="2000">
                <a:latin typeface="Times New Roman"/>
                <a:cs typeface="Times New Roman"/>
              </a:defRPr>
            </a:lvl1pPr>
            <a:lvl2pPr marL="541338" indent="-271463">
              <a:defRPr sz="2000">
                <a:latin typeface="Times New Roman"/>
                <a:cs typeface="Times New Roman"/>
              </a:defRPr>
            </a:lvl2pPr>
            <a:lvl3pPr marL="720725" indent="-179388">
              <a:defRPr sz="2000">
                <a:latin typeface="Times New Roman"/>
                <a:cs typeface="Times New Roman"/>
              </a:defRPr>
            </a:lvl3pPr>
            <a:lvl4pPr marL="893763" indent="-173038">
              <a:defRPr sz="2000">
                <a:latin typeface="Times New Roman"/>
                <a:cs typeface="Times New Roman"/>
              </a:defRPr>
            </a:lvl4pPr>
            <a:lvl5pPr marL="1073150" indent="-179388">
              <a:defRPr sz="2000">
                <a:latin typeface="Times New Roman"/>
                <a:cs typeface="Times New Roman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A2101-F00D-4D26-BDB5-ED2BB6FF834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3100" y="274638"/>
            <a:ext cx="7570788" cy="9937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3100" y="1628775"/>
            <a:ext cx="7570788" cy="45434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0C512-5F09-4852-8A39-3C196A243AF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617220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1C2C9-E900-4A9B-980A-FE78D55BB19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62FB2-3D55-47EA-A480-E48068AC846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73A69-4A8F-4442-99B0-2FB4F0DA2D8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AC9A5-CDD7-4B59-8D69-87403E4BCBE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AE74B-F2BB-4FB5-A9BD-5CE126F5425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73100" y="274638"/>
            <a:ext cx="7570788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73100" y="1628775"/>
            <a:ext cx="7570788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17220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5F1D9"/>
                </a:solidFill>
                <a:latin typeface="+mn-lt"/>
                <a:ea typeface="ＭＳ Ｐゴシック" pitchFamily="-65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3855B3DE-87E8-4B09-92DC-4DE5178B921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4" r:id="rId2"/>
    <p:sldLayoutId id="2147483903" r:id="rId3"/>
    <p:sldLayoutId id="2147483902" r:id="rId4"/>
    <p:sldLayoutId id="2147483901" r:id="rId5"/>
    <p:sldLayoutId id="2147483900" r:id="rId6"/>
    <p:sldLayoutId id="2147483899" r:id="rId7"/>
    <p:sldLayoutId id="2147483898" r:id="rId8"/>
    <p:sldLayoutId id="2147483897" r:id="rId9"/>
    <p:sldLayoutId id="2147483896" r:id="rId10"/>
    <p:sldLayoutId id="2147483895" r:id="rId11"/>
  </p:sldLayoutIdLst>
  <p:transition/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Times New Roman" pitchFamily="18" charset="0"/>
          <a:ea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Times New Roman" pitchFamily="18" charset="0"/>
          <a:ea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Times New Roman" pitchFamily="18" charset="0"/>
          <a:ea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Times New Roman" pitchFamily="18" charset="0"/>
          <a:ea typeface="ＭＳ Ｐゴシック" pitchFamily="-65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Times New Roman" pitchFamily="18" charset="0"/>
          <a:ea typeface="ＭＳ Ｐゴシック" pitchFamily="-65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Times New Roman" pitchFamily="18" charset="0"/>
          <a:ea typeface="ＭＳ Ｐゴシック" pitchFamily="-65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Times New Roman" pitchFamily="18" charset="0"/>
          <a:ea typeface="ＭＳ Ｐゴシック" pitchFamily="-65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Times New Roman" pitchFamily="18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120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Geneva" pitchFamily="68" charset="-128"/>
          <a:cs typeface="Genev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Geneva" pitchFamily="68" charset="-128"/>
          <a:cs typeface="Genev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Geneva" pitchFamily="68" charset="-128"/>
          <a:cs typeface="Genev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Geneva" pitchFamily="68" charset="-128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Geneva" pitchFamily="68" charset="-128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Geneva" pitchFamily="68" charset="-128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Geneva" pitchFamily="68" charset="-128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73100" y="274638"/>
            <a:ext cx="7570788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13315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73100" y="1628775"/>
            <a:ext cx="7570788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17220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5F1D9"/>
                </a:solidFill>
                <a:latin typeface="+mn-lt"/>
                <a:ea typeface="ＭＳ Ｐゴシック" pitchFamily="-65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14DEF269-CA5E-4C12-B073-4A38526A427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5" r:id="rId2"/>
    <p:sldLayoutId id="2147483914" r:id="rId3"/>
    <p:sldLayoutId id="2147483913" r:id="rId4"/>
    <p:sldLayoutId id="2147483912" r:id="rId5"/>
    <p:sldLayoutId id="2147483911" r:id="rId6"/>
    <p:sldLayoutId id="2147483910" r:id="rId7"/>
    <p:sldLayoutId id="2147483909" r:id="rId8"/>
    <p:sldLayoutId id="2147483908" r:id="rId9"/>
    <p:sldLayoutId id="2147483907" r:id="rId10"/>
    <p:sldLayoutId id="2147483906" r:id="rId11"/>
  </p:sldLayoutIdLst>
  <p:transition/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Times New Roman" pitchFamily="18" charset="0"/>
          <a:ea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Times New Roman" pitchFamily="18" charset="0"/>
          <a:ea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Times New Roman" pitchFamily="18" charset="0"/>
          <a:ea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Times New Roman" pitchFamily="18" charset="0"/>
          <a:ea typeface="ＭＳ Ｐゴシック" pitchFamily="-65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Times New Roman" pitchFamily="18" charset="0"/>
          <a:ea typeface="ＭＳ Ｐゴシック" pitchFamily="-65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Times New Roman" pitchFamily="18" charset="0"/>
          <a:ea typeface="ＭＳ Ｐゴシック" pitchFamily="-65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Times New Roman" pitchFamily="18" charset="0"/>
          <a:ea typeface="ＭＳ Ｐゴシック" pitchFamily="-65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Times New Roman" pitchFamily="18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120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Geneva" pitchFamily="68" charset="-128"/>
          <a:cs typeface="Genev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Geneva" pitchFamily="68" charset="-128"/>
          <a:cs typeface="Genev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Geneva" pitchFamily="68" charset="-128"/>
          <a:cs typeface="Genev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Geneva" pitchFamily="68" charset="-128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Geneva" pitchFamily="68" charset="-128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Geneva" pitchFamily="68" charset="-128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Geneva" pitchFamily="68" charset="-128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73100" y="274638"/>
            <a:ext cx="7570788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25603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73100" y="1628775"/>
            <a:ext cx="7570788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17220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5F1D9"/>
                </a:solidFill>
                <a:latin typeface="+mn-lt"/>
                <a:ea typeface="ＭＳ Ｐゴシック" pitchFamily="-65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4AEE829-D0D4-4C57-9A4E-CCEAC85097B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6" r:id="rId2"/>
    <p:sldLayoutId id="2147483925" r:id="rId3"/>
    <p:sldLayoutId id="2147483924" r:id="rId4"/>
    <p:sldLayoutId id="2147483923" r:id="rId5"/>
    <p:sldLayoutId id="2147483922" r:id="rId6"/>
    <p:sldLayoutId id="2147483921" r:id="rId7"/>
    <p:sldLayoutId id="2147483920" r:id="rId8"/>
    <p:sldLayoutId id="2147483919" r:id="rId9"/>
    <p:sldLayoutId id="2147483918" r:id="rId10"/>
    <p:sldLayoutId id="2147483917" r:id="rId11"/>
  </p:sldLayoutIdLst>
  <p:transition/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Times New Roman" pitchFamily="18" charset="0"/>
          <a:ea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Times New Roman" pitchFamily="18" charset="0"/>
          <a:ea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Times New Roman" pitchFamily="18" charset="0"/>
          <a:ea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Times New Roman" pitchFamily="18" charset="0"/>
          <a:ea typeface="ＭＳ Ｐゴシック" pitchFamily="-65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Times New Roman" pitchFamily="18" charset="0"/>
          <a:ea typeface="ＭＳ Ｐゴシック" pitchFamily="-65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Times New Roman" pitchFamily="18" charset="0"/>
          <a:ea typeface="ＭＳ Ｐゴシック" pitchFamily="-65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Times New Roman" pitchFamily="18" charset="0"/>
          <a:ea typeface="ＭＳ Ｐゴシック" pitchFamily="-65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Times New Roman" pitchFamily="18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120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Geneva" pitchFamily="68" charset="-128"/>
          <a:cs typeface="Genev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Geneva" pitchFamily="68" charset="-128"/>
          <a:cs typeface="Genev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Geneva" pitchFamily="68" charset="-128"/>
          <a:cs typeface="Genev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Geneva" pitchFamily="68" charset="-128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Geneva" pitchFamily="68" charset="-128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Geneva" pitchFamily="68" charset="-128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Geneva" pitchFamily="68" charset="-128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73100" y="274638"/>
            <a:ext cx="7570788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3789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73100" y="1628775"/>
            <a:ext cx="7570788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17220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5F1D9"/>
                </a:solidFill>
                <a:latin typeface="+mn-lt"/>
                <a:ea typeface="ＭＳ Ｐゴシック" pitchFamily="-65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83C4E577-E14E-4600-9A4A-257DD1DAF95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7" r:id="rId2"/>
    <p:sldLayoutId id="2147483936" r:id="rId3"/>
    <p:sldLayoutId id="2147483935" r:id="rId4"/>
    <p:sldLayoutId id="2147483934" r:id="rId5"/>
    <p:sldLayoutId id="2147483933" r:id="rId6"/>
    <p:sldLayoutId id="2147483932" r:id="rId7"/>
    <p:sldLayoutId id="2147483931" r:id="rId8"/>
    <p:sldLayoutId id="2147483930" r:id="rId9"/>
    <p:sldLayoutId id="2147483929" r:id="rId10"/>
    <p:sldLayoutId id="2147483928" r:id="rId11"/>
  </p:sldLayoutIdLst>
  <p:transition/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Times New Roman" pitchFamily="18" charset="0"/>
          <a:ea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Times New Roman" pitchFamily="18" charset="0"/>
          <a:ea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Times New Roman" pitchFamily="18" charset="0"/>
          <a:ea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Times New Roman" pitchFamily="18" charset="0"/>
          <a:ea typeface="ＭＳ Ｐゴシック" pitchFamily="-65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Times New Roman" pitchFamily="18" charset="0"/>
          <a:ea typeface="ＭＳ Ｐゴシック" pitchFamily="-65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Times New Roman" pitchFamily="18" charset="0"/>
          <a:ea typeface="ＭＳ Ｐゴシック" pitchFamily="-65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Times New Roman" pitchFamily="18" charset="0"/>
          <a:ea typeface="ＭＳ Ｐゴシック" pitchFamily="-65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Times New Roman" pitchFamily="18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120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Geneva" pitchFamily="68" charset="-128"/>
          <a:cs typeface="Genev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Geneva" pitchFamily="68" charset="-128"/>
          <a:cs typeface="Genev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Geneva" pitchFamily="68" charset="-128"/>
          <a:cs typeface="Genev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Geneva" pitchFamily="68" charset="-128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Geneva" pitchFamily="68" charset="-128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Geneva" pitchFamily="68" charset="-128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Geneva" pitchFamily="68" charset="-128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73100" y="274638"/>
            <a:ext cx="7570788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5017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73100" y="1628775"/>
            <a:ext cx="7570788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17220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5F1D9"/>
                </a:solidFill>
                <a:latin typeface="+mn-lt"/>
                <a:ea typeface="ＭＳ Ｐゴシック" pitchFamily="-65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C0915304-E69A-4B41-AE3C-F804B1E6CF0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48" r:id="rId2"/>
    <p:sldLayoutId id="2147483947" r:id="rId3"/>
    <p:sldLayoutId id="2147483946" r:id="rId4"/>
    <p:sldLayoutId id="2147483945" r:id="rId5"/>
    <p:sldLayoutId id="2147483944" r:id="rId6"/>
    <p:sldLayoutId id="2147483943" r:id="rId7"/>
    <p:sldLayoutId id="2147483942" r:id="rId8"/>
    <p:sldLayoutId id="2147483941" r:id="rId9"/>
    <p:sldLayoutId id="2147483940" r:id="rId10"/>
    <p:sldLayoutId id="2147483939" r:id="rId11"/>
  </p:sldLayoutIdLst>
  <p:transition/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Times New Roman" pitchFamily="18" charset="0"/>
          <a:ea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Times New Roman" pitchFamily="18" charset="0"/>
          <a:ea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Times New Roman" pitchFamily="18" charset="0"/>
          <a:ea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Times New Roman" pitchFamily="18" charset="0"/>
          <a:ea typeface="ＭＳ Ｐゴシック" pitchFamily="-65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Times New Roman" pitchFamily="18" charset="0"/>
          <a:ea typeface="ＭＳ Ｐゴシック" pitchFamily="-65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Times New Roman" pitchFamily="18" charset="0"/>
          <a:ea typeface="ＭＳ Ｐゴシック" pitchFamily="-65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Times New Roman" pitchFamily="18" charset="0"/>
          <a:ea typeface="ＭＳ Ｐゴシック" pitchFamily="-65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Times New Roman" pitchFamily="18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120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Geneva" pitchFamily="68" charset="-128"/>
          <a:cs typeface="Genev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Geneva" pitchFamily="68" charset="-128"/>
          <a:cs typeface="Genev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Geneva" pitchFamily="68" charset="-128"/>
          <a:cs typeface="Genev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Geneva" pitchFamily="68" charset="-128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Geneva" pitchFamily="68" charset="-128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Geneva" pitchFamily="68" charset="-128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Geneva" pitchFamily="68" charset="-128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73100" y="274638"/>
            <a:ext cx="7570788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624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73100" y="1628775"/>
            <a:ext cx="7570788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17220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5F1D9"/>
                </a:solidFill>
                <a:latin typeface="+mn-lt"/>
                <a:ea typeface="ＭＳ Ｐゴシック" pitchFamily="-65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C0E084C5-CCDF-47AC-812E-0A2C60B93E1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1" r:id="rId2"/>
    <p:sldLayoutId id="2147483950" r:id="rId3"/>
    <p:sldLayoutId id="2147483952" r:id="rId4"/>
  </p:sldLayoutIdLst>
  <p:transition/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0E3178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Times New Roman" pitchFamily="18" charset="0"/>
          <a:ea typeface="ＭＳ Ｐゴシック" pitchFamily="92" charset="-128"/>
          <a:cs typeface="ＭＳ Ｐゴシック" pitchFamily="92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Times New Roman" pitchFamily="18" charset="0"/>
          <a:ea typeface="ＭＳ Ｐゴシック" pitchFamily="92" charset="-128"/>
          <a:cs typeface="ＭＳ Ｐゴシック" pitchFamily="92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Times New Roman" pitchFamily="18" charset="0"/>
          <a:ea typeface="ＭＳ Ｐゴシック" pitchFamily="92" charset="-128"/>
          <a:cs typeface="ＭＳ Ｐゴシック" pitchFamily="92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178"/>
          </a:solidFill>
          <a:latin typeface="Times New Roman" pitchFamily="18" charset="0"/>
          <a:ea typeface="ＭＳ Ｐゴシック" pitchFamily="92" charset="-128"/>
          <a:cs typeface="ＭＳ Ｐゴシック" pitchFamily="9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92" charset="0"/>
          <a:ea typeface="ＭＳ Ｐゴシック" pitchFamily="92" charset="-128"/>
          <a:cs typeface="ＭＳ Ｐゴシック" pitchFamily="9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92" charset="0"/>
          <a:ea typeface="ＭＳ Ｐゴシック" pitchFamily="92" charset="-128"/>
          <a:cs typeface="ＭＳ Ｐゴシック" pitchFamily="9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92" charset="0"/>
          <a:ea typeface="ＭＳ Ｐゴシック" pitchFamily="92" charset="-128"/>
          <a:cs typeface="ＭＳ Ｐゴシック" pitchFamily="9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92" charset="0"/>
          <a:ea typeface="ＭＳ Ｐゴシック" pitchFamily="92" charset="-128"/>
          <a:cs typeface="ＭＳ Ｐゴシック" pitchFamily="9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120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Geneva" pitchFamily="6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pitchFamily="6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pitchFamily="6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hdl.handle.net/1887/18636" TargetMode="External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6765925" cy="4496792"/>
          </a:xfrm>
        </p:spPr>
        <p:txBody>
          <a:bodyPr/>
          <a:lstStyle/>
          <a:p>
            <a:r>
              <a:rPr lang="en-US" sz="3200" b="0" dirty="0">
                <a:latin typeface="Cambria" pitchFamily="18" charset="0"/>
                <a:ea typeface="ＭＳ Ｐゴシック" pitchFamily="34" charset="-128"/>
              </a:rPr>
              <a:t>Basic research and economic </a:t>
            </a:r>
            <a:r>
              <a:rPr lang="en-US" sz="3200" b="0" dirty="0" smtClean="0">
                <a:latin typeface="Cambria" pitchFamily="18" charset="0"/>
                <a:ea typeface="ＭＳ Ｐゴシック" pitchFamily="34" charset="-128"/>
              </a:rPr>
              <a:t>growth</a:t>
            </a:r>
            <a:br>
              <a:rPr lang="en-US" sz="3200" b="0" dirty="0" smtClean="0">
                <a:latin typeface="Cambria" pitchFamily="18" charset="0"/>
                <a:ea typeface="ＭＳ Ｐゴシック" pitchFamily="34" charset="-128"/>
              </a:rPr>
            </a:br>
            <a:r>
              <a:rPr lang="en-US" sz="3200" b="0" dirty="0">
                <a:latin typeface="Cambria" pitchFamily="18" charset="0"/>
                <a:ea typeface="ＭＳ Ｐゴシック" pitchFamily="34" charset="-128"/>
              </a:rPr>
              <a:t/>
            </a:r>
            <a:br>
              <a:rPr lang="en-US" sz="3200" b="0" dirty="0">
                <a:latin typeface="Cambria" pitchFamily="18" charset="0"/>
                <a:ea typeface="ＭＳ Ｐゴシック" pitchFamily="34" charset="-128"/>
              </a:rPr>
            </a:br>
            <a:r>
              <a:rPr lang="en-US" sz="3200" b="0" dirty="0" smtClean="0">
                <a:latin typeface="Cambria" pitchFamily="18" charset="0"/>
                <a:ea typeface="ＭＳ Ｐゴシック" pitchFamily="34" charset="-128"/>
              </a:rPr>
              <a:t/>
            </a:r>
            <a:br>
              <a:rPr lang="en-US" sz="3200" b="0" dirty="0" smtClean="0">
                <a:latin typeface="Cambria" pitchFamily="18" charset="0"/>
                <a:ea typeface="ＭＳ Ｐゴシック" pitchFamily="34" charset="-128"/>
              </a:rPr>
            </a:br>
            <a:r>
              <a:rPr lang="en-US" sz="3200" b="0" dirty="0" smtClean="0">
                <a:latin typeface="Cambria" pitchFamily="18" charset="0"/>
                <a:ea typeface="ＭＳ Ｐゴシック" pitchFamily="34" charset="-128"/>
              </a:rPr>
              <a:t>Working paper available on line at </a:t>
            </a:r>
            <a:br>
              <a:rPr lang="en-US" sz="3200" b="0" dirty="0" smtClean="0">
                <a:latin typeface="Cambria" pitchFamily="18" charset="0"/>
                <a:ea typeface="ＭＳ Ｐゴシック" pitchFamily="34" charset="-128"/>
              </a:rPr>
            </a:br>
            <a:r>
              <a:rPr lang="en-US" sz="3200" dirty="0">
                <a:hlinkClick r:id="rId2"/>
              </a:rPr>
              <a:t>http://hdl.handle.net/1887/18636</a:t>
            </a:r>
            <a:r>
              <a:rPr lang="en-US" sz="3200" b="0" dirty="0" smtClean="0">
                <a:latin typeface="Cambria" pitchFamily="18" charset="0"/>
                <a:ea typeface="ＭＳ Ｐゴシック" pitchFamily="34" charset="-128"/>
              </a:rPr>
              <a:t/>
            </a:r>
            <a:br>
              <a:rPr lang="en-US" sz="3200" b="0" dirty="0" smtClean="0">
                <a:latin typeface="Cambria" pitchFamily="18" charset="0"/>
                <a:ea typeface="ＭＳ Ｐゴシック" pitchFamily="34" charset="-128"/>
              </a:rPr>
            </a:br>
            <a:r>
              <a:rPr lang="en-US" sz="3200" b="0" dirty="0">
                <a:latin typeface="Cambria" pitchFamily="18" charset="0"/>
                <a:ea typeface="ＭＳ Ｐゴシック" pitchFamily="34" charset="-128"/>
              </a:rPr>
              <a:t/>
            </a:r>
            <a:br>
              <a:rPr lang="en-US" sz="3200" b="0" dirty="0">
                <a:latin typeface="Cambria" pitchFamily="18" charset="0"/>
                <a:ea typeface="ＭＳ Ｐゴシック" pitchFamily="34" charset="-128"/>
              </a:rPr>
            </a:br>
            <a:r>
              <a:rPr lang="en-US" sz="3200" b="0" dirty="0" smtClean="0">
                <a:latin typeface="Cambria" pitchFamily="18" charset="0"/>
                <a:ea typeface="ＭＳ Ｐゴシック" pitchFamily="34" charset="-128"/>
              </a:rPr>
              <a:t/>
            </a:r>
            <a:br>
              <a:rPr lang="en-US" sz="3200" b="0" dirty="0" smtClean="0">
                <a:latin typeface="Cambria" pitchFamily="18" charset="0"/>
                <a:ea typeface="ＭＳ Ｐゴシック" pitchFamily="34" charset="-128"/>
              </a:rPr>
            </a:br>
            <a:endParaRPr lang="en-US" sz="3200" b="0" dirty="0"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type="subTitle" idx="1"/>
          </p:nvPr>
        </p:nvSpPr>
        <p:spPr>
          <a:xfrm>
            <a:off x="1050925" y="4748213"/>
            <a:ext cx="6545263" cy="6254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dirty="0">
              <a:latin typeface="Cambria" pitchFamily="18" charset="0"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err="1">
                <a:latin typeface="Cambria" pitchFamily="18" charset="0"/>
                <a:ea typeface="ＭＳ Ｐゴシック" pitchFamily="34" charset="-128"/>
              </a:rPr>
              <a:t>Cornelis</a:t>
            </a:r>
            <a:r>
              <a:rPr lang="en-US" sz="1800">
                <a:latin typeface="Cambria" pitchFamily="18" charset="0"/>
                <a:ea typeface="ＭＳ Ｐゴシック" pitchFamily="34" charset="-128"/>
              </a:rPr>
              <a:t> van Bochove</a:t>
            </a:r>
          </a:p>
          <a:p>
            <a:pPr>
              <a:lnSpc>
                <a:spcPct val="80000"/>
              </a:lnSpc>
            </a:pPr>
            <a:endParaRPr lang="en-US" sz="1800">
              <a:latin typeface="Cambria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/>
          </p:cNvSpPr>
          <p:nvPr>
            <p:ph type="title"/>
          </p:nvPr>
        </p:nvSpPr>
        <p:spPr>
          <a:xfrm>
            <a:off x="673100" y="115888"/>
            <a:ext cx="7931150" cy="1152872"/>
          </a:xfrm>
        </p:spPr>
        <p:txBody>
          <a:bodyPr/>
          <a:lstStyle/>
          <a:p>
            <a:r>
              <a:rPr lang="en-US" dirty="0" smtClean="0"/>
              <a:t>Solution of scale problem: need for knowledge scale dependent </a:t>
            </a:r>
            <a:endParaRPr lang="en-US" dirty="0" smtClean="0"/>
          </a:p>
        </p:txBody>
      </p:sp>
      <p:sp>
        <p:nvSpPr>
          <p:cNvPr id="75778" name="Rectangle 3"/>
          <p:cNvSpPr>
            <a:spLocks noGrp="1"/>
          </p:cNvSpPr>
          <p:nvPr>
            <p:ph type="body" idx="1"/>
          </p:nvPr>
        </p:nvSpPr>
        <p:spPr>
          <a:xfrm>
            <a:off x="468313" y="1772816"/>
            <a:ext cx="8135937" cy="5905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Most used mechanism: product diversity increases with scale, equal knowledge needed for all products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Growing number of products plus fixed amounts of R&amp;D per product</a:t>
            </a:r>
            <a:r>
              <a:rPr lang="en-US" dirty="0" smtClean="0">
                <a:sym typeface="Symbol"/>
              </a:rPr>
              <a:t> </a:t>
            </a:r>
            <a:r>
              <a:rPr lang="en-US" dirty="0" smtClean="0"/>
              <a:t>total R&amp;D grows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Relation between level of R and D and rate of growth is back </a:t>
            </a:r>
          </a:p>
          <a:p>
            <a:pPr>
              <a:lnSpc>
                <a:spcPct val="90000"/>
              </a:lnSpc>
            </a:pPr>
            <a:endParaRPr lang="nl-NL" dirty="0" smtClean="0"/>
          </a:p>
          <a:p>
            <a:pPr>
              <a:lnSpc>
                <a:spcPct val="90000"/>
              </a:lnSpc>
              <a:buNone/>
            </a:pPr>
            <a:r>
              <a:rPr lang="nl-NL" dirty="0" smtClean="0"/>
              <a:t>                                                            </a:t>
            </a:r>
          </a:p>
          <a:p>
            <a:pPr>
              <a:lnSpc>
                <a:spcPct val="90000"/>
              </a:lnSpc>
            </a:pPr>
            <a:r>
              <a:rPr lang="nl-NL" dirty="0" smtClean="0"/>
              <a:t>                              </a:t>
            </a:r>
            <a:r>
              <a:rPr lang="nl-NL" dirty="0" err="1" smtClean="0"/>
              <a:t>But</a:t>
            </a:r>
            <a:r>
              <a:rPr lang="nl-NL" dirty="0" smtClean="0"/>
              <a:t>, </a:t>
            </a:r>
            <a:r>
              <a:rPr lang="nl-NL" dirty="0" err="1" smtClean="0"/>
              <a:t>but</a:t>
            </a:r>
            <a:r>
              <a:rPr lang="nl-NL" dirty="0" smtClean="0"/>
              <a:t>, </a:t>
            </a:r>
            <a:r>
              <a:rPr lang="nl-NL" dirty="0" err="1" smtClean="0"/>
              <a:t>but</a:t>
            </a:r>
            <a:endParaRPr lang="nl-N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/>
          </p:cNvSpPr>
          <p:nvPr>
            <p:ph type="title"/>
          </p:nvPr>
        </p:nvSpPr>
        <p:spPr>
          <a:xfrm>
            <a:off x="673100" y="115888"/>
            <a:ext cx="7570788" cy="720725"/>
          </a:xfrm>
        </p:spPr>
        <p:txBody>
          <a:bodyPr/>
          <a:lstStyle/>
          <a:p>
            <a:r>
              <a:rPr lang="en-US" dirty="0" smtClean="0"/>
              <a:t>Problems of solution</a:t>
            </a:r>
          </a:p>
        </p:txBody>
      </p:sp>
      <p:sp>
        <p:nvSpPr>
          <p:cNvPr id="75778" name="Rectangle 3"/>
          <p:cNvSpPr>
            <a:spLocks noGrp="1"/>
          </p:cNvSpPr>
          <p:nvPr>
            <p:ph type="body" idx="1"/>
          </p:nvPr>
        </p:nvSpPr>
        <p:spPr>
          <a:xfrm>
            <a:off x="468313" y="836613"/>
            <a:ext cx="8135937" cy="5905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Extreme fine-tuning: product diversity must grow at exactly the same rate as the economy, or else …; and very sensitive for unknown parameter values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Disaggregation of  R&amp;D extremely difficult. Recent effort at ETH to distinguish basic research complicated/artificial.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Strict relation between country size and product diversity?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Empirically: measurement tough and inconclusive (</a:t>
            </a:r>
            <a:r>
              <a:rPr lang="en-US" sz="2400" dirty="0" err="1" smtClean="0"/>
              <a:t>Donselaar´s</a:t>
            </a:r>
            <a:r>
              <a:rPr lang="en-US" sz="2400" dirty="0" smtClean="0"/>
              <a:t> recent dissertation)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model is like Ashley and </a:t>
            </a:r>
            <a:r>
              <a:rPr lang="en-US" sz="2400" dirty="0" err="1" smtClean="0"/>
              <a:t>Pudsey</a:t>
            </a:r>
            <a:r>
              <a:rPr lang="en-US" sz="24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Won Britain’s got talent 2012, not because they danced most beautifully …</a:t>
            </a: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0C512-5F09-4852-8A39-3C196A243AF1}" type="slidenum">
              <a:rPr lang="nl-NL" smtClean="0"/>
              <a:pPr>
                <a:defRPr/>
              </a:pPr>
              <a:t>12</a:t>
            </a:fld>
            <a:endParaRPr lang="nl-NL" dirty="0"/>
          </a:p>
        </p:txBody>
      </p:sp>
      <p:pic>
        <p:nvPicPr>
          <p:cNvPr id="11" name="Tijdelijke aanduiding voor inhoud 10" descr="Ashleigh-and-Pudsey-Britains-Got-Talent-2012-audi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649" y="908721"/>
            <a:ext cx="6881183" cy="4392488"/>
          </a:xfrm>
        </p:spPr>
      </p:pic>
      <p:sp>
        <p:nvSpPr>
          <p:cNvPr id="6" name="Rechthoek 5"/>
          <p:cNvSpPr/>
          <p:nvPr/>
        </p:nvSpPr>
        <p:spPr>
          <a:xfrm>
            <a:off x="539552" y="0"/>
            <a:ext cx="8071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+mj-lt"/>
              </a:rPr>
              <a:t>But because </a:t>
            </a:r>
            <a:r>
              <a:rPr lang="en-US" sz="4000" dirty="0" err="1" smtClean="0">
                <a:latin typeface="+mj-lt"/>
              </a:rPr>
              <a:t>Pudsey</a:t>
            </a:r>
            <a:r>
              <a:rPr lang="en-US" sz="4000" dirty="0" smtClean="0">
                <a:latin typeface="+mj-lt"/>
              </a:rPr>
              <a:t> can dance at all </a:t>
            </a:r>
            <a:endParaRPr lang="nl-NL" sz="4000" dirty="0">
              <a:latin typeface="+mj-lt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899592" y="5301209"/>
            <a:ext cx="7541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+mj-lt"/>
              </a:rPr>
              <a:t>Finance ministers know these problems. They don’t 				like dancing dogs</a:t>
            </a:r>
            <a:endParaRPr lang="nl-NL" sz="28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3100" y="58961"/>
            <a:ext cx="7570788" cy="633735"/>
          </a:xfrm>
        </p:spPr>
        <p:txBody>
          <a:bodyPr/>
          <a:lstStyle/>
          <a:p>
            <a:r>
              <a:rPr lang="en-US" dirty="0" smtClean="0"/>
              <a:t>Stock of knowledge reasonable assumption?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692696"/>
            <a:ext cx="8071048" cy="5976664"/>
          </a:xfrm>
        </p:spPr>
        <p:txBody>
          <a:bodyPr/>
          <a:lstStyle/>
          <a:p>
            <a:r>
              <a:rPr lang="en-US" dirty="0" smtClean="0"/>
              <a:t>Knowledge not cumulative, new results replace/ transcend  old ones</a:t>
            </a:r>
          </a:p>
          <a:p>
            <a:r>
              <a:rPr lang="en-US" dirty="0" smtClean="0"/>
              <a:t>No measurable/definable  stock of knowledge like housing stock, capital stock, road network.</a:t>
            </a:r>
          </a:p>
          <a:p>
            <a:r>
              <a:rPr lang="en-US" dirty="0" smtClean="0"/>
              <a:t>Knowledge </a:t>
            </a:r>
            <a:r>
              <a:rPr lang="en-US" dirty="0" smtClean="0"/>
              <a:t>no factor of production in traditional sense, stock-flow model does not work for knowledge/ technological progress </a:t>
            </a:r>
          </a:p>
          <a:p>
            <a:r>
              <a:rPr lang="en-US" dirty="0" smtClean="0"/>
              <a:t>Can we generate endogenous growth without a stock-flow model of knowledge?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0C512-5F09-4852-8A39-3C196A243AF1}" type="slidenum">
              <a:rPr lang="nl-NL" smtClean="0"/>
              <a:pPr>
                <a:defRPr/>
              </a:pPr>
              <a:t>13</a:t>
            </a:fld>
            <a:endParaRPr lang="nl-N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/>
          </p:cNvSpPr>
          <p:nvPr>
            <p:ph type="title"/>
          </p:nvPr>
        </p:nvSpPr>
        <p:spPr>
          <a:xfrm>
            <a:off x="539750" y="2276475"/>
            <a:ext cx="8064500" cy="993775"/>
          </a:xfrm>
        </p:spPr>
        <p:txBody>
          <a:bodyPr/>
          <a:lstStyle/>
          <a:p>
            <a:r>
              <a:rPr lang="en-US" sz="4000" dirty="0" smtClean="0"/>
              <a:t>Alternative,  Part 1: </a:t>
            </a:r>
            <a:br>
              <a:rPr lang="en-US" sz="4000" dirty="0" smtClean="0"/>
            </a:br>
            <a:r>
              <a:rPr lang="en-US" sz="4000" dirty="0" smtClean="0"/>
              <a:t>Technology and applied R&amp;D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/>
          </p:cNvSpPr>
          <p:nvPr>
            <p:ph type="title"/>
          </p:nvPr>
        </p:nvSpPr>
        <p:spPr>
          <a:xfrm>
            <a:off x="673100" y="58738"/>
            <a:ext cx="7859713" cy="561975"/>
          </a:xfrm>
        </p:spPr>
        <p:txBody>
          <a:bodyPr/>
          <a:lstStyle/>
          <a:p>
            <a:r>
              <a:rPr lang="nl-NL" dirty="0" smtClean="0"/>
              <a:t>Trial and </a:t>
            </a:r>
            <a:r>
              <a:rPr lang="nl-NL" dirty="0" err="1" smtClean="0"/>
              <a:t>error</a:t>
            </a:r>
            <a:endParaRPr lang="nl-NL" dirty="0" smtClean="0"/>
          </a:p>
        </p:txBody>
      </p:sp>
      <p:sp>
        <p:nvSpPr>
          <p:cNvPr id="77826" name="Rectangle 3"/>
          <p:cNvSpPr>
            <a:spLocks noGrp="1"/>
          </p:cNvSpPr>
          <p:nvPr>
            <p:ph type="body" idx="1"/>
          </p:nvPr>
        </p:nvSpPr>
        <p:spPr>
          <a:xfrm>
            <a:off x="673100" y="620713"/>
            <a:ext cx="7859713" cy="59039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Technological progress is trial and error process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Solutions, ideas, possibilities tried out all the time.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Those that work best: retained/put into practice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Other ones/existing solutions: discarded/forgotten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Formally: accumulation replaced by repeated sampling and selection from a random distribution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Analogous to </a:t>
            </a:r>
            <a:r>
              <a:rPr lang="en-US" sz="2400" dirty="0" err="1" smtClean="0"/>
              <a:t>Kortum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Econometrica</a:t>
            </a:r>
            <a:r>
              <a:rPr lang="en-US" sz="2400" i="1" dirty="0" smtClean="0"/>
              <a:t>,</a:t>
            </a:r>
            <a:r>
              <a:rPr lang="en-US" sz="2400" dirty="0" smtClean="0"/>
              <a:t> 1997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 call this distribution the ‘Technology function’</a:t>
            </a:r>
          </a:p>
          <a:p>
            <a:pPr>
              <a:lnSpc>
                <a:spcPct val="90000"/>
              </a:lnSpc>
            </a:pPr>
            <a:endParaRPr lang="nl-NL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7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/>
          </p:cNvSpPr>
          <p:nvPr>
            <p:ph type="title"/>
          </p:nvPr>
        </p:nvSpPr>
        <p:spPr>
          <a:xfrm>
            <a:off x="673100" y="58738"/>
            <a:ext cx="7859713" cy="849312"/>
          </a:xfrm>
        </p:spPr>
        <p:txBody>
          <a:bodyPr/>
          <a:lstStyle/>
          <a:p>
            <a:r>
              <a:rPr lang="en-US" dirty="0" smtClean="0"/>
              <a:t>The technology function</a:t>
            </a:r>
          </a:p>
        </p:txBody>
      </p:sp>
      <p:sp>
        <p:nvSpPr>
          <p:cNvPr id="78850" name="Rectangle 3"/>
          <p:cNvSpPr>
            <a:spLocks noGrp="1"/>
          </p:cNvSpPr>
          <p:nvPr>
            <p:ph type="body" idx="1"/>
          </p:nvPr>
        </p:nvSpPr>
        <p:spPr>
          <a:xfrm>
            <a:off x="673100" y="1196752"/>
            <a:ext cx="7570788" cy="496855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Many technologies to produce the same basket of goods and services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They differ in efficiency/productivity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Number of technologies smaller at higher productivity level: more ways to work inefficiently than efficiently.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Thus technological possibilities have random distribution that is skewed, with a long tail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Like </a:t>
            </a:r>
            <a:r>
              <a:rPr lang="en-US" dirty="0" err="1" smtClean="0"/>
              <a:t>Kortum</a:t>
            </a:r>
            <a:r>
              <a:rPr lang="en-US" dirty="0" smtClean="0"/>
              <a:t>, I use inverse power law (= Pareto distribution). Lots of those in scientometrics.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/>
          </p:cNvSpPr>
          <p:nvPr>
            <p:ph type="title"/>
          </p:nvPr>
        </p:nvSpPr>
        <p:spPr>
          <a:xfrm>
            <a:off x="673100" y="0"/>
            <a:ext cx="7570788" cy="549275"/>
          </a:xfrm>
        </p:spPr>
        <p:txBody>
          <a:bodyPr/>
          <a:lstStyle/>
          <a:p>
            <a:r>
              <a:rPr lang="en-US" dirty="0" smtClean="0"/>
              <a:t>				The Pareto </a:t>
            </a:r>
            <a:r>
              <a:rPr lang="en-US" dirty="0" err="1" smtClean="0"/>
              <a:t>technologyfunction</a:t>
            </a:r>
            <a:endParaRPr lang="en-US" dirty="0" smtClean="0"/>
          </a:p>
        </p:txBody>
      </p:sp>
      <p:sp>
        <p:nvSpPr>
          <p:cNvPr id="79874" name="Rectangle 3"/>
          <p:cNvSpPr>
            <a:spLocks noGrp="1"/>
          </p:cNvSpPr>
          <p:nvPr>
            <p:ph type="body" idx="1"/>
          </p:nvPr>
        </p:nvSpPr>
        <p:spPr>
          <a:xfrm>
            <a:off x="673100" y="1628775"/>
            <a:ext cx="7570788" cy="5229225"/>
          </a:xfrm>
        </p:spPr>
        <p:txBody>
          <a:bodyPr/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lvl="4"/>
            <a:endParaRPr lang="en-US" dirty="0" smtClean="0">
              <a:ea typeface="Geneva"/>
            </a:endParaRPr>
          </a:p>
          <a:p>
            <a:pPr lvl="4"/>
            <a:endParaRPr lang="en-US" dirty="0" smtClean="0">
              <a:ea typeface="Geneva"/>
            </a:endParaRPr>
          </a:p>
          <a:p>
            <a:pPr lvl="5"/>
            <a:r>
              <a:rPr lang="en-US" dirty="0" smtClean="0">
                <a:ea typeface="Geneva"/>
              </a:rPr>
              <a:t>Shape everywhere the same</a:t>
            </a:r>
          </a:p>
          <a:p>
            <a:pPr lvl="5"/>
            <a:r>
              <a:rPr lang="en-US" dirty="0" smtClean="0">
                <a:ea typeface="Geneva"/>
              </a:rPr>
              <a:t>k is the power, low k, innovation easy</a:t>
            </a:r>
          </a:p>
        </p:txBody>
      </p:sp>
      <p:pic>
        <p:nvPicPr>
          <p:cNvPr id="79875" name="Picture 4" descr="800px-Pareto_distributionPD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765175"/>
            <a:ext cx="7993063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pare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010" y="2420888"/>
            <a:ext cx="5352878" cy="720080"/>
          </a:xfrm>
          <a:prstGeom prst="rect">
            <a:avLst/>
          </a:prstGeom>
        </p:spPr>
      </p:pic>
      <p:pic>
        <p:nvPicPr>
          <p:cNvPr id="6" name="Afbeelding 5" descr="m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5513388"/>
            <a:ext cx="1117600" cy="660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/>
          </p:cNvSpPr>
          <p:nvPr>
            <p:ph type="title"/>
          </p:nvPr>
        </p:nvSpPr>
        <p:spPr>
          <a:xfrm>
            <a:off x="673100" y="0"/>
            <a:ext cx="7570788" cy="620713"/>
          </a:xfrm>
        </p:spPr>
        <p:txBody>
          <a:bodyPr/>
          <a:lstStyle/>
          <a:p>
            <a:r>
              <a:rPr lang="en-US" dirty="0" smtClean="0"/>
              <a:t>Pure trial and error (pre-industrial)</a:t>
            </a:r>
          </a:p>
        </p:txBody>
      </p:sp>
      <p:sp>
        <p:nvSpPr>
          <p:cNvPr id="80898" name="Rectangle 3"/>
          <p:cNvSpPr>
            <a:spLocks noGrp="1"/>
          </p:cNvSpPr>
          <p:nvPr>
            <p:ph type="body" idx="1"/>
          </p:nvPr>
        </p:nvSpPr>
        <p:spPr>
          <a:xfrm>
            <a:off x="539750" y="620713"/>
            <a:ext cx="8064500" cy="6237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Applied R&amp;D = </a:t>
            </a:r>
            <a:r>
              <a:rPr lang="en-US" sz="2400" dirty="0" smtClean="0"/>
              <a:t>sampling </a:t>
            </a:r>
            <a:r>
              <a:rPr lang="en-US" sz="2400" dirty="0" smtClean="0"/>
              <a:t>(search) from the distribution (“experimentation”), retaining the best result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Technological process then depends on sampling process</a:t>
            </a:r>
          </a:p>
          <a:p>
            <a:r>
              <a:rPr lang="en-US" sz="2400" dirty="0" smtClean="0"/>
              <a:t>Simplest process: a-select trial and error until something better than current practice is found</a:t>
            </a:r>
          </a:p>
          <a:p>
            <a:r>
              <a:rPr lang="en-US" sz="2400" dirty="0" smtClean="0"/>
              <a:t>Basis of pre-industrial innovation  </a:t>
            </a:r>
          </a:p>
          <a:p>
            <a:r>
              <a:rPr lang="en-US" sz="2400" dirty="0" smtClean="0"/>
              <a:t>The higher the level achieved, the more additional experimentation needed for further progress</a:t>
            </a:r>
          </a:p>
          <a:p>
            <a:r>
              <a:rPr lang="en-US" sz="2400" dirty="0" smtClean="0"/>
              <a:t>Thus slow growth, and only if means for experimentation grow by population growth. </a:t>
            </a:r>
          </a:p>
          <a:p>
            <a:r>
              <a:rPr lang="en-US" sz="2400" dirty="0" smtClean="0"/>
              <a:t>Accords with available very long term growth data. </a:t>
            </a:r>
          </a:p>
          <a:p>
            <a:r>
              <a:rPr lang="en-US" sz="2400" dirty="0" smtClean="0"/>
              <a:t>        		Corresponds to diminishing returns case, but now with clear historical interpretation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/>
          </p:cNvSpPr>
          <p:nvPr>
            <p:ph type="title"/>
          </p:nvPr>
        </p:nvSpPr>
        <p:spPr>
          <a:xfrm>
            <a:off x="673100" y="0"/>
            <a:ext cx="7570788" cy="620713"/>
          </a:xfrm>
        </p:spPr>
        <p:txBody>
          <a:bodyPr/>
          <a:lstStyle/>
          <a:p>
            <a:r>
              <a:rPr lang="en-US" dirty="0" smtClean="0"/>
              <a:t>Experimental learning</a:t>
            </a:r>
          </a:p>
        </p:txBody>
      </p:sp>
      <p:sp>
        <p:nvSpPr>
          <p:cNvPr id="81922" name="Rectangle 3"/>
          <p:cNvSpPr>
            <a:spLocks noGrp="1"/>
          </p:cNvSpPr>
          <p:nvPr>
            <p:ph type="body" idx="1"/>
          </p:nvPr>
        </p:nvSpPr>
        <p:spPr>
          <a:xfrm>
            <a:off x="673100" y="620713"/>
            <a:ext cx="7570788" cy="1901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Next suppose that by experimentation you not just find better technologies, but also learn to experiment with greater chance of success.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Technology function the same, but lower boundary shifts upward as a consequence of the experiments</a:t>
            </a:r>
          </a:p>
        </p:txBody>
      </p:sp>
      <p:grpSp>
        <p:nvGrpSpPr>
          <p:cNvPr id="19" name="Groep 18"/>
          <p:cNvGrpSpPr/>
          <p:nvPr/>
        </p:nvGrpSpPr>
        <p:grpSpPr>
          <a:xfrm>
            <a:off x="1780934" y="2276872"/>
            <a:ext cx="6245225" cy="3538537"/>
            <a:chOff x="1780934" y="2276872"/>
            <a:chExt cx="6245225" cy="3538537"/>
          </a:xfrm>
        </p:grpSpPr>
        <p:sp>
          <p:nvSpPr>
            <p:cNvPr id="81924" name="Arc 4"/>
            <p:cNvSpPr>
              <a:spLocks/>
            </p:cNvSpPr>
            <p:nvPr/>
          </p:nvSpPr>
          <p:spPr bwMode="auto">
            <a:xfrm rot="10379924">
              <a:off x="1898409" y="2276872"/>
              <a:ext cx="6127750" cy="3530600"/>
            </a:xfrm>
            <a:custGeom>
              <a:avLst/>
              <a:gdLst>
                <a:gd name="T0" fmla="*/ 219065532 w 21139"/>
                <a:gd name="T1" fmla="*/ 0 h 21442"/>
                <a:gd name="T2" fmla="*/ 1776304754 w 21139"/>
                <a:gd name="T3" fmla="*/ 461071790 h 21442"/>
                <a:gd name="T4" fmla="*/ 0 w 21139"/>
                <a:gd name="T5" fmla="*/ 581342009 h 21442"/>
                <a:gd name="T6" fmla="*/ 0 60000 65536"/>
                <a:gd name="T7" fmla="*/ 0 60000 65536"/>
                <a:gd name="T8" fmla="*/ 0 60000 65536"/>
                <a:gd name="T9" fmla="*/ 0 w 21139"/>
                <a:gd name="T10" fmla="*/ 0 h 21442"/>
                <a:gd name="T11" fmla="*/ 21139 w 21139"/>
                <a:gd name="T12" fmla="*/ 21442 h 214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39" h="21442" fill="none" extrusionOk="0">
                  <a:moveTo>
                    <a:pt x="2607" y="-1"/>
                  </a:moveTo>
                  <a:cubicBezTo>
                    <a:pt x="11788" y="1116"/>
                    <a:pt x="19240" y="7954"/>
                    <a:pt x="21139" y="17005"/>
                  </a:cubicBezTo>
                </a:path>
                <a:path w="21139" h="21442" stroke="0" extrusionOk="0">
                  <a:moveTo>
                    <a:pt x="2607" y="-1"/>
                  </a:moveTo>
                  <a:cubicBezTo>
                    <a:pt x="11788" y="1116"/>
                    <a:pt x="19240" y="7954"/>
                    <a:pt x="21139" y="17005"/>
                  </a:cubicBezTo>
                  <a:lnTo>
                    <a:pt x="0" y="21442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25" name="Line 5"/>
            <p:cNvSpPr>
              <a:spLocks noChangeShapeType="1"/>
            </p:cNvSpPr>
            <p:nvPr/>
          </p:nvSpPr>
          <p:spPr bwMode="auto">
            <a:xfrm>
              <a:off x="1780934" y="2711847"/>
              <a:ext cx="0" cy="31035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1780934" y="2699147"/>
            <a:ext cx="190500" cy="3103562"/>
            <a:chOff x="1780934" y="2699147"/>
            <a:chExt cx="190500" cy="3103562"/>
          </a:xfrm>
        </p:grpSpPr>
        <p:sp>
          <p:nvSpPr>
            <p:cNvPr id="81931" name="Line 11"/>
            <p:cNvSpPr>
              <a:spLocks noChangeShapeType="1"/>
            </p:cNvSpPr>
            <p:nvPr/>
          </p:nvSpPr>
          <p:spPr bwMode="auto">
            <a:xfrm>
              <a:off x="1971434" y="2699147"/>
              <a:ext cx="0" cy="3103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2" name="Line 12"/>
            <p:cNvSpPr>
              <a:spLocks noChangeShapeType="1"/>
            </p:cNvSpPr>
            <p:nvPr/>
          </p:nvSpPr>
          <p:spPr bwMode="auto">
            <a:xfrm>
              <a:off x="1780934" y="5628084"/>
              <a:ext cx="190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ep 20"/>
          <p:cNvGrpSpPr/>
          <p:nvPr/>
        </p:nvGrpSpPr>
        <p:grpSpPr>
          <a:xfrm>
            <a:off x="1971434" y="2699147"/>
            <a:ext cx="160337" cy="3103562"/>
            <a:chOff x="1971434" y="2699147"/>
            <a:chExt cx="160337" cy="3103562"/>
          </a:xfrm>
        </p:grpSpPr>
        <p:sp>
          <p:nvSpPr>
            <p:cNvPr id="81926" name="Line 6"/>
            <p:cNvSpPr>
              <a:spLocks noChangeShapeType="1"/>
            </p:cNvSpPr>
            <p:nvPr/>
          </p:nvSpPr>
          <p:spPr bwMode="auto">
            <a:xfrm>
              <a:off x="2131771" y="2699147"/>
              <a:ext cx="0" cy="3103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3" name="Line 13"/>
            <p:cNvSpPr>
              <a:spLocks noChangeShapeType="1"/>
            </p:cNvSpPr>
            <p:nvPr/>
          </p:nvSpPr>
          <p:spPr bwMode="auto">
            <a:xfrm>
              <a:off x="1971434" y="5482034"/>
              <a:ext cx="160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2131771" y="2711847"/>
            <a:ext cx="209550" cy="3103562"/>
            <a:chOff x="2131771" y="2711847"/>
            <a:chExt cx="209550" cy="3103562"/>
          </a:xfrm>
        </p:grpSpPr>
        <p:sp>
          <p:nvSpPr>
            <p:cNvPr id="81927" name="Line 7"/>
            <p:cNvSpPr>
              <a:spLocks noChangeShapeType="1"/>
            </p:cNvSpPr>
            <p:nvPr/>
          </p:nvSpPr>
          <p:spPr bwMode="auto">
            <a:xfrm>
              <a:off x="2341321" y="2711847"/>
              <a:ext cx="0" cy="3103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4" name="Line 14"/>
            <p:cNvSpPr>
              <a:spLocks noChangeShapeType="1"/>
            </p:cNvSpPr>
            <p:nvPr/>
          </p:nvSpPr>
          <p:spPr bwMode="auto">
            <a:xfrm>
              <a:off x="2131771" y="5266134"/>
              <a:ext cx="190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ep 22"/>
          <p:cNvGrpSpPr/>
          <p:nvPr/>
        </p:nvGrpSpPr>
        <p:grpSpPr>
          <a:xfrm>
            <a:off x="2341321" y="2699147"/>
            <a:ext cx="215900" cy="3103562"/>
            <a:chOff x="2341321" y="2699147"/>
            <a:chExt cx="215900" cy="3103562"/>
          </a:xfrm>
        </p:grpSpPr>
        <p:sp>
          <p:nvSpPr>
            <p:cNvPr id="81928" name="Line 8"/>
            <p:cNvSpPr>
              <a:spLocks noChangeShapeType="1"/>
            </p:cNvSpPr>
            <p:nvPr/>
          </p:nvSpPr>
          <p:spPr bwMode="auto">
            <a:xfrm>
              <a:off x="2557221" y="2699147"/>
              <a:ext cx="0" cy="3103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5" name="Line 15"/>
            <p:cNvSpPr>
              <a:spLocks noChangeShapeType="1"/>
            </p:cNvSpPr>
            <p:nvPr/>
          </p:nvSpPr>
          <p:spPr bwMode="auto">
            <a:xfrm>
              <a:off x="2341321" y="5123259"/>
              <a:ext cx="190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ep 23"/>
          <p:cNvGrpSpPr/>
          <p:nvPr/>
        </p:nvGrpSpPr>
        <p:grpSpPr>
          <a:xfrm>
            <a:off x="2593734" y="2699147"/>
            <a:ext cx="190500" cy="3103562"/>
            <a:chOff x="2593734" y="2699147"/>
            <a:chExt cx="190500" cy="3103562"/>
          </a:xfrm>
        </p:grpSpPr>
        <p:sp>
          <p:nvSpPr>
            <p:cNvPr id="81929" name="Line 9"/>
            <p:cNvSpPr>
              <a:spLocks noChangeShapeType="1"/>
            </p:cNvSpPr>
            <p:nvPr/>
          </p:nvSpPr>
          <p:spPr bwMode="auto">
            <a:xfrm>
              <a:off x="2784234" y="2699147"/>
              <a:ext cx="0" cy="3103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6" name="Line 16"/>
            <p:cNvSpPr>
              <a:spLocks noChangeShapeType="1"/>
            </p:cNvSpPr>
            <p:nvPr/>
          </p:nvSpPr>
          <p:spPr bwMode="auto">
            <a:xfrm>
              <a:off x="2593734" y="4978797"/>
              <a:ext cx="190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ep 24"/>
          <p:cNvGrpSpPr/>
          <p:nvPr/>
        </p:nvGrpSpPr>
        <p:grpSpPr>
          <a:xfrm>
            <a:off x="2784234" y="2699147"/>
            <a:ext cx="190500" cy="3103562"/>
            <a:chOff x="2784234" y="2699147"/>
            <a:chExt cx="190500" cy="3103562"/>
          </a:xfrm>
        </p:grpSpPr>
        <p:sp>
          <p:nvSpPr>
            <p:cNvPr id="81930" name="Line 10"/>
            <p:cNvSpPr>
              <a:spLocks noChangeShapeType="1"/>
            </p:cNvSpPr>
            <p:nvPr/>
          </p:nvSpPr>
          <p:spPr bwMode="auto">
            <a:xfrm>
              <a:off x="2963621" y="2699147"/>
              <a:ext cx="0" cy="31035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81937" name="Line 17"/>
            <p:cNvSpPr>
              <a:spLocks noChangeShapeType="1"/>
            </p:cNvSpPr>
            <p:nvPr/>
          </p:nvSpPr>
          <p:spPr bwMode="auto">
            <a:xfrm>
              <a:off x="2784234" y="4762897"/>
              <a:ext cx="190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</p:txBody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>
          <a:xfrm>
            <a:off x="673100" y="1772816"/>
            <a:ext cx="7570788" cy="4543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Growth Literature</a:t>
            </a:r>
          </a:p>
          <a:p>
            <a:r>
              <a:rPr lang="en-US" dirty="0" smtClean="0"/>
              <a:t>The technology function: applied R&amp;D and technology</a:t>
            </a:r>
          </a:p>
          <a:p>
            <a:r>
              <a:rPr lang="en-US" dirty="0" smtClean="0"/>
              <a:t>The hypothesis function: basic research.</a:t>
            </a:r>
          </a:p>
          <a:p>
            <a:r>
              <a:rPr lang="en-US" dirty="0" smtClean="0"/>
              <a:t>Return on applied R and D and basic research</a:t>
            </a:r>
          </a:p>
          <a:p>
            <a:r>
              <a:rPr lang="en-US" dirty="0" smtClean="0"/>
              <a:t>Neoclassical Science policy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/>
          </p:cNvSpPr>
          <p:nvPr>
            <p:ph type="title"/>
          </p:nvPr>
        </p:nvSpPr>
        <p:spPr>
          <a:xfrm>
            <a:off x="673100" y="0"/>
            <a:ext cx="7570788" cy="765175"/>
          </a:xfrm>
        </p:spPr>
        <p:txBody>
          <a:bodyPr/>
          <a:lstStyle/>
          <a:p>
            <a:r>
              <a:rPr lang="en-US" dirty="0" smtClean="0"/>
              <a:t>China and other </a:t>
            </a:r>
            <a:r>
              <a:rPr lang="en-US" dirty="0" err="1" smtClean="0"/>
              <a:t>transitionals</a:t>
            </a:r>
            <a:endParaRPr lang="en-US" dirty="0" smtClean="0"/>
          </a:p>
        </p:txBody>
      </p:sp>
      <p:sp>
        <p:nvSpPr>
          <p:cNvPr id="82946" name="Rectangle 3"/>
          <p:cNvSpPr>
            <a:spLocks noGrp="1"/>
          </p:cNvSpPr>
          <p:nvPr>
            <p:ph type="body" idx="1"/>
          </p:nvPr>
        </p:nvSpPr>
        <p:spPr>
          <a:xfrm>
            <a:off x="539750" y="765175"/>
            <a:ext cx="8280722" cy="5759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Learning by experimentation requires sufficient basic scientific knowledge. 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Situation of transitional countries: China, India, </a:t>
            </a:r>
            <a:r>
              <a:rPr lang="en-US" sz="2400" dirty="0" err="1" smtClean="0"/>
              <a:t>Brasil</a:t>
            </a:r>
            <a:r>
              <a:rPr lang="en-US" sz="2400" dirty="0" smtClean="0"/>
              <a:t>,  Japan until 1980.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There applications of experiments (including application of  licensed and copied technologies) generate more means for further experiments, and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render those successful too, as lower boundary shifts upwards.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Thus double digit, explosive growth: </a:t>
            </a:r>
            <a:r>
              <a:rPr lang="en-US" sz="2400" dirty="0" err="1" smtClean="0"/>
              <a:t>Dagobert</a:t>
            </a:r>
            <a:r>
              <a:rPr lang="en-US" sz="2400" dirty="0" smtClean="0"/>
              <a:t> Duck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Until they catch up and run into lack of basic knowledge. Cf. Japan from 1980 on.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Remember Newton the alchemist: spent half  his life on  		 				experiments  we now know are pointless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/>
          </p:cNvSpPr>
          <p:nvPr>
            <p:ph type="title"/>
          </p:nvPr>
        </p:nvSpPr>
        <p:spPr>
          <a:xfrm>
            <a:off x="827088" y="2565400"/>
            <a:ext cx="7570787" cy="993775"/>
          </a:xfrm>
        </p:spPr>
        <p:txBody>
          <a:bodyPr/>
          <a:lstStyle/>
          <a:p>
            <a:r>
              <a:rPr lang="en-US" dirty="0" smtClean="0"/>
              <a:t>Alternative, part 2: </a:t>
            </a:r>
            <a:br>
              <a:rPr lang="en-US" dirty="0" smtClean="0"/>
            </a:br>
            <a:r>
              <a:rPr lang="en-US" dirty="0" smtClean="0"/>
              <a:t>basic research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/>
          </p:cNvSpPr>
          <p:nvPr>
            <p:ph type="title"/>
          </p:nvPr>
        </p:nvSpPr>
        <p:spPr>
          <a:xfrm>
            <a:off x="673100" y="0"/>
            <a:ext cx="7570788" cy="620713"/>
          </a:xfrm>
        </p:spPr>
        <p:txBody>
          <a:bodyPr/>
          <a:lstStyle/>
          <a:p>
            <a:r>
              <a:rPr lang="en-US" smtClean="0"/>
              <a:t>Basic research: the hypothesis function</a:t>
            </a:r>
          </a:p>
        </p:txBody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>
          <a:xfrm>
            <a:off x="673100" y="620713"/>
            <a:ext cx="7931150" cy="5328567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000" dirty="0" smtClean="0"/>
              <a:t>Basic research </a:t>
            </a:r>
            <a:r>
              <a:rPr lang="en-US" sz="2000" dirty="0" smtClean="0"/>
              <a:t>is: </a:t>
            </a:r>
            <a:r>
              <a:rPr lang="en-US" sz="2000" dirty="0" smtClean="0"/>
              <a:t>developing hypotheses, testing whether they explain </a:t>
            </a:r>
            <a:r>
              <a:rPr lang="en-US" sz="2000" dirty="0" smtClean="0"/>
              <a:t>experimental </a:t>
            </a:r>
            <a:r>
              <a:rPr lang="en-US" sz="2000" dirty="0" smtClean="0"/>
              <a:t>results, retain the best and continue. A la David Deutsch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000" dirty="0" smtClean="0"/>
              <a:t>At every level of technology hypothesizing is needed until basic knowledge explains </a:t>
            </a:r>
            <a:r>
              <a:rPr lang="en-US" sz="2000" dirty="0" smtClean="0"/>
              <a:t>results </a:t>
            </a:r>
            <a:r>
              <a:rPr lang="en-US" sz="2000" dirty="0" smtClean="0"/>
              <a:t>of experiments and </a:t>
            </a:r>
            <a:r>
              <a:rPr lang="en-US" sz="2000" dirty="0" smtClean="0"/>
              <a:t>further </a:t>
            </a:r>
            <a:r>
              <a:rPr lang="en-US" sz="2000" dirty="0" smtClean="0"/>
              <a:t>experiments with lesser </a:t>
            </a:r>
            <a:r>
              <a:rPr lang="en-US" sz="2000" dirty="0" smtClean="0"/>
              <a:t>results can be avoided. </a:t>
            </a:r>
            <a:r>
              <a:rPr lang="en-US" sz="2000" dirty="0" smtClean="0"/>
              <a:t>No more looking for gold in test tubes.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000" dirty="0" smtClean="0"/>
              <a:t>I define a hypothesis function as the distribution of basic research hypotheses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000" dirty="0" smtClean="0"/>
              <a:t>Trial and error hypotheses development/testing until the explanatory power exceeds the </a:t>
            </a:r>
            <a:r>
              <a:rPr lang="en-US" sz="2000" dirty="0" smtClean="0"/>
              <a:t>current minimum of </a:t>
            </a:r>
            <a:r>
              <a:rPr lang="en-US" sz="2000" dirty="0" smtClean="0"/>
              <a:t>the technology function.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000" dirty="0" smtClean="0"/>
              <a:t>Then </a:t>
            </a:r>
            <a:r>
              <a:rPr lang="en-US" sz="2000" dirty="0" smtClean="0"/>
              <a:t>the minimum increases </a:t>
            </a:r>
            <a:r>
              <a:rPr lang="en-US" sz="2000" dirty="0" smtClean="0"/>
              <a:t>and the game starts again at a higher level.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000" dirty="0" smtClean="0"/>
              <a:t>For simplicity let shape </a:t>
            </a:r>
            <a:r>
              <a:rPr lang="en-US" sz="2000" dirty="0" smtClean="0"/>
              <a:t>of the hypothesis function </a:t>
            </a:r>
            <a:r>
              <a:rPr lang="en-US" sz="2000" dirty="0" smtClean="0"/>
              <a:t>also be Pareto </a:t>
            </a:r>
            <a:r>
              <a:rPr lang="en-US" sz="2000" dirty="0" smtClean="0"/>
              <a:t>with the same power k as the technology function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000" dirty="0" smtClean="0"/>
              <a:t>How fast can hypotheses be developed and tested? </a:t>
            </a:r>
            <a:r>
              <a:rPr lang="en-US" sz="2000" dirty="0" smtClean="0"/>
              <a:t>Assume</a:t>
            </a:r>
            <a:r>
              <a:rPr lang="en-US" sz="2000" dirty="0" smtClean="0"/>
              <a:t>: </a:t>
            </a:r>
          </a:p>
          <a:p>
            <a:pPr lvl="2">
              <a:lnSpc>
                <a:spcPct val="80000"/>
              </a:lnSpc>
              <a:spcBef>
                <a:spcPts val="0"/>
              </a:spcBef>
            </a:pPr>
            <a:r>
              <a:rPr lang="en-US" dirty="0" smtClean="0"/>
              <a:t>proportionality with amount of basic R and D labor/spending; </a:t>
            </a:r>
          </a:p>
          <a:p>
            <a:pPr lvl="2">
              <a:lnSpc>
                <a:spcPct val="80000"/>
              </a:lnSpc>
              <a:spcBef>
                <a:spcPts val="0"/>
              </a:spcBef>
            </a:pPr>
            <a:r>
              <a:rPr lang="en-US" dirty="0" smtClean="0"/>
              <a:t>fixed rate of </a:t>
            </a:r>
            <a:r>
              <a:rPr lang="en-US" dirty="0" smtClean="0"/>
              <a:t>learning of standard research worker. </a:t>
            </a:r>
            <a:r>
              <a:rPr lang="en-US" dirty="0" smtClean="0"/>
              <a:t>In every field the first hypothesis requires the same amount of work as in earlier fields, the next one a bit less, and so on.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/>
          </p:cNvSpPr>
          <p:nvPr>
            <p:ph type="title"/>
          </p:nvPr>
        </p:nvSpPr>
        <p:spPr>
          <a:xfrm>
            <a:off x="673100" y="0"/>
            <a:ext cx="7570788" cy="620713"/>
          </a:xfrm>
        </p:spPr>
        <p:txBody>
          <a:bodyPr/>
          <a:lstStyle/>
          <a:p>
            <a:r>
              <a:rPr lang="en-US" smtClean="0"/>
              <a:t>Modern economic growth</a:t>
            </a:r>
          </a:p>
        </p:txBody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>
          <a:xfrm>
            <a:off x="539750" y="836712"/>
            <a:ext cx="8064698" cy="568863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This yields a nice and globally stable rate of long term growth</a:t>
            </a:r>
            <a:r>
              <a:rPr lang="en-US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Value </a:t>
            </a:r>
            <a:r>
              <a:rPr lang="en-US" dirty="0" smtClean="0"/>
              <a:t>depends on two opposing forces: </a:t>
            </a:r>
            <a:r>
              <a:rPr lang="en-US" dirty="0" smtClean="0"/>
              <a:t>technology </a:t>
            </a:r>
            <a:r>
              <a:rPr lang="en-US" dirty="0" smtClean="0"/>
              <a:t>power k and </a:t>
            </a:r>
            <a:r>
              <a:rPr lang="en-US" dirty="0" smtClean="0"/>
              <a:t>rate </a:t>
            </a:r>
            <a:r>
              <a:rPr lang="en-US" dirty="0" smtClean="0"/>
              <a:t>of learning in basic research.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If k is high (innovation is difficult), growth is lower.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If the rate of learning is high, growth is higher.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Growth </a:t>
            </a:r>
            <a:r>
              <a:rPr lang="en-US" dirty="0" smtClean="0"/>
              <a:t>boosted a bit by labor </a:t>
            </a:r>
            <a:r>
              <a:rPr lang="en-US" dirty="0" smtClean="0"/>
              <a:t>growth, </a:t>
            </a:r>
            <a:r>
              <a:rPr lang="en-US" dirty="0" smtClean="0"/>
              <a:t>but even if </a:t>
            </a:r>
            <a:r>
              <a:rPr lang="en-US" dirty="0" smtClean="0"/>
              <a:t>that is zero, per capita income still grows, due to the learning in basic research.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Conclusion: ‘scale free’ neoclassical endogenous growth without funny assumptions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3100" y="2636912"/>
            <a:ext cx="7570788" cy="72010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400" b="1" dirty="0" smtClean="0"/>
              <a:t>Return on applied R and D and basic research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0C512-5F09-4852-8A39-3C196A243AF1}" type="slidenum">
              <a:rPr lang="nl-NL" smtClean="0"/>
              <a:pPr>
                <a:defRPr/>
              </a:pPr>
              <a:t>24</a:t>
            </a:fld>
            <a:endParaRPr lang="nl-N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/>
          </p:cNvSpPr>
          <p:nvPr>
            <p:ph type="title"/>
          </p:nvPr>
        </p:nvSpPr>
        <p:spPr>
          <a:xfrm>
            <a:off x="673100" y="0"/>
            <a:ext cx="7570788" cy="692150"/>
          </a:xfrm>
        </p:spPr>
        <p:txBody>
          <a:bodyPr/>
          <a:lstStyle/>
          <a:p>
            <a:r>
              <a:rPr lang="en-US" smtClean="0"/>
              <a:t>Return on research spending (1)</a:t>
            </a:r>
          </a:p>
        </p:txBody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>
          <a:xfrm>
            <a:off x="539750" y="692150"/>
            <a:ext cx="7920038" cy="5832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Growth </a:t>
            </a:r>
            <a:r>
              <a:rPr lang="en-US" sz="2000" dirty="0" smtClean="0"/>
              <a:t>rate does not depend on the proportions of income that are spent on physical capital, applied R and D and basic research.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Similar </a:t>
            </a:r>
            <a:r>
              <a:rPr lang="en-US" sz="2000" dirty="0" smtClean="0"/>
              <a:t>to a long standing result (Solow, 1956) in growth theory: </a:t>
            </a:r>
            <a:r>
              <a:rPr lang="en-US" sz="2000" dirty="0" smtClean="0"/>
              <a:t>rate </a:t>
            </a:r>
            <a:r>
              <a:rPr lang="en-US" sz="2000" dirty="0" smtClean="0"/>
              <a:t>of saving does not influence the growth rate.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But it </a:t>
            </a:r>
            <a:r>
              <a:rPr lang="en-US" sz="2000" b="1" dirty="0" smtClean="0"/>
              <a:t>does</a:t>
            </a:r>
            <a:r>
              <a:rPr lang="en-US" sz="2000" dirty="0" smtClean="0"/>
              <a:t> influence the level of income and consumption.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And this is the same for research.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Surprisingly easy to derive the rates of return once you have the model. 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Caveat: our model is for the world or the OECD as a whole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They depend on the two parameters (technology power, rate of learning in basic research) that we do not yet know.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But they are not very sensitive to these unknown parameters. 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Rather, they are very sensitive to the current levels of the rate saving, the applied R&amp; D intensity and the basic R and D intensity.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/>
          </p:cNvSpPr>
          <p:nvPr>
            <p:ph type="title"/>
          </p:nvPr>
        </p:nvSpPr>
        <p:spPr>
          <a:xfrm>
            <a:off x="673100" y="0"/>
            <a:ext cx="7570788" cy="993775"/>
          </a:xfrm>
        </p:spPr>
        <p:txBody>
          <a:bodyPr/>
          <a:lstStyle/>
          <a:p>
            <a:r>
              <a:rPr lang="en-US" dirty="0" smtClean="0"/>
              <a:t>Return on research spending (2)</a:t>
            </a:r>
          </a:p>
        </p:txBody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>
          <a:xfrm>
            <a:off x="539750" y="993775"/>
            <a:ext cx="8064500" cy="496808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And these we know!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For the rate of saving we may use 15 %, for applied R and 1.5 % and for basic research at most 0.5%. Then: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The return on applied R&amp;D spending is about ten times that on physical capital investment and that on basic R &amp;D about three times higher still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One euro extra applied R&amp;D generates about 15 euro national income.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One euro extra basic research generates about 50 euro extra national income.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Hence: if the OECD governments spend one extra euro on basic research, they will receive about 25 euro extra taxes  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/>
          </p:cNvSpPr>
          <p:nvPr>
            <p:ph type="title"/>
          </p:nvPr>
        </p:nvSpPr>
        <p:spPr>
          <a:xfrm>
            <a:off x="683568" y="2636838"/>
            <a:ext cx="6841182" cy="993775"/>
          </a:xfrm>
        </p:spPr>
        <p:txBody>
          <a:bodyPr/>
          <a:lstStyle/>
          <a:p>
            <a:r>
              <a:rPr lang="en-US" dirty="0" smtClean="0"/>
              <a:t>Neoclassical Science policy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Neoclassical Science policy: free or targeted basic research (1)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844824"/>
            <a:ext cx="8071048" cy="3960787"/>
          </a:xfrm>
        </p:spPr>
        <p:txBody>
          <a:bodyPr/>
          <a:lstStyle/>
          <a:p>
            <a:r>
              <a:rPr lang="en-US" dirty="0" smtClean="0"/>
              <a:t>Long term economic growth of OECD countries depends almost exclusively on basic research.</a:t>
            </a:r>
          </a:p>
          <a:p>
            <a:r>
              <a:rPr lang="en-US" dirty="0" smtClean="0"/>
              <a:t>Therefore basic research policy is very important</a:t>
            </a:r>
          </a:p>
          <a:p>
            <a:r>
              <a:rPr lang="en-US" dirty="0" smtClean="0"/>
              <a:t>First big question: should governments leave basic research alone or try to direct it to specific sectors?</a:t>
            </a:r>
          </a:p>
          <a:p>
            <a:r>
              <a:rPr lang="en-US" dirty="0" smtClean="0"/>
              <a:t>This can be modeled by the allocation of research labor to the basic research fields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0C512-5F09-4852-8A39-3C196A243AF1}" type="slidenum">
              <a:rPr lang="nl-NL" smtClean="0"/>
              <a:pPr>
                <a:defRPr/>
              </a:pPr>
              <a:t>28</a:t>
            </a:fld>
            <a:endParaRPr lang="nl-N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Neoclassical Science Policy: free or targeted basic research (2)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2060848"/>
            <a:ext cx="8071048" cy="4476477"/>
          </a:xfrm>
        </p:spPr>
        <p:txBody>
          <a:bodyPr/>
          <a:lstStyle/>
          <a:p>
            <a:r>
              <a:rPr lang="en-US" dirty="0" smtClean="0"/>
              <a:t>Free research: all basic research labor works for all technologies at the same time</a:t>
            </a:r>
          </a:p>
          <a:p>
            <a:r>
              <a:rPr lang="en-US" dirty="0" smtClean="0"/>
              <a:t>Targeted research: compartmentalization so that they work mostly for a select number of technology fields</a:t>
            </a:r>
          </a:p>
          <a:p>
            <a:r>
              <a:rPr lang="en-US" dirty="0" smtClean="0"/>
              <a:t>I have modeled the two extremes: completely free allocation and complete targeting (</a:t>
            </a:r>
            <a:r>
              <a:rPr lang="en-US" dirty="0" smtClean="0">
                <a:sym typeface="Symbol"/>
              </a:rPr>
              <a:t></a:t>
            </a:r>
            <a:r>
              <a:rPr lang="en-US" dirty="0" smtClean="0"/>
              <a:t>‘</a:t>
            </a:r>
            <a:r>
              <a:rPr lang="en-US" dirty="0" err="1" smtClean="0"/>
              <a:t>Topsectoren</a:t>
            </a:r>
            <a:r>
              <a:rPr lang="en-US" dirty="0" smtClean="0"/>
              <a:t> </a:t>
            </a:r>
            <a:r>
              <a:rPr lang="en-US" dirty="0" err="1" smtClean="0"/>
              <a:t>beleid</a:t>
            </a:r>
            <a:r>
              <a:rPr lang="en-US" dirty="0" smtClean="0"/>
              <a:t>’)</a:t>
            </a:r>
          </a:p>
          <a:p>
            <a:pPr lvl="2"/>
            <a:r>
              <a:rPr lang="en-US" sz="2800" dirty="0" smtClean="0"/>
              <a:t>The latter halves the rate of economic growth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0C512-5F09-4852-8A39-3C196A243AF1}" type="slidenum">
              <a:rPr lang="nl-NL" smtClean="0"/>
              <a:pPr>
                <a:defRPr/>
              </a:pPr>
              <a:t>29</a:t>
            </a:fld>
            <a:endParaRPr lang="nl-N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/>
          </p:cNvSpPr>
          <p:nvPr>
            <p:ph type="title"/>
          </p:nvPr>
        </p:nvSpPr>
        <p:spPr>
          <a:xfrm>
            <a:off x="1331913" y="2636838"/>
            <a:ext cx="6769100" cy="993775"/>
          </a:xfrm>
        </p:spPr>
        <p:txBody>
          <a:bodyPr/>
          <a:lstStyle/>
          <a:p>
            <a:r>
              <a:rPr lang="en-US" sz="4000" dirty="0" smtClean="0"/>
              <a:t>Current growth literature</a:t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2800" dirty="0" smtClean="0"/>
              <a:t>Part of advanced macro economics)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/>
          </p:nvPr>
        </p:nvSpPr>
        <p:spPr>
          <a:xfrm>
            <a:off x="673100" y="0"/>
            <a:ext cx="7570788" cy="993775"/>
          </a:xfrm>
        </p:spPr>
        <p:txBody>
          <a:bodyPr/>
          <a:lstStyle/>
          <a:p>
            <a:r>
              <a:rPr lang="en-US" sz="2600" dirty="0" smtClean="0"/>
              <a:t>Neoclassical Science policy: effectiveness of basic research (1)</a:t>
            </a:r>
            <a:endParaRPr lang="en-US" sz="2600" dirty="0" smtClean="0"/>
          </a:p>
        </p:txBody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>
          <a:xfrm>
            <a:off x="673100" y="993775"/>
            <a:ext cx="7931150" cy="509952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Rate of learning in basic research fundamentally determines economic growth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main aim of science policy should be to raise this rate of learning. This means: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Open access to publications and data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Excellent high speed research networks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Ample research facilities (small and big), and easy access to them more important than more researchers!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Excellent training for young researchers (PhD’s)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/>
          </p:nvPr>
        </p:nvSpPr>
        <p:spPr>
          <a:xfrm>
            <a:off x="673100" y="0"/>
            <a:ext cx="7570788" cy="993775"/>
          </a:xfrm>
        </p:spPr>
        <p:txBody>
          <a:bodyPr/>
          <a:lstStyle/>
          <a:p>
            <a:r>
              <a:rPr lang="en-US" sz="2600" dirty="0" smtClean="0"/>
              <a:t>Neoclassical Science policy: effectiveness of basic research (1)</a:t>
            </a:r>
            <a:endParaRPr lang="en-US" sz="2600" dirty="0" smtClean="0"/>
          </a:p>
        </p:txBody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>
          <a:xfrm>
            <a:off x="673100" y="993775"/>
            <a:ext cx="7931150" cy="50275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But also: reduction of learning losses due to massive outflow of PhD’s and Post Docs: early tenure track selection.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Stimulation of independence of young talent (they learn faster and are quicker to choose the new approaches)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Defragmentation within universities, much easier multidisciplinary collaboration; reduction of within-university invoice culture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Probably many more things, let’s think about it.</a:t>
            </a:r>
          </a:p>
          <a:p>
            <a:pPr>
              <a:lnSpc>
                <a:spcPct val="90000"/>
              </a:lnSpc>
            </a:pPr>
            <a:endParaRPr lang="nl-NL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>
          <a:xfrm>
            <a:off x="673100" y="2636838"/>
            <a:ext cx="7931150" cy="993775"/>
          </a:xfrm>
        </p:spPr>
        <p:txBody>
          <a:bodyPr/>
          <a:lstStyle/>
          <a:p>
            <a:r>
              <a:rPr lang="nl-NL" sz="2800" dirty="0" err="1" smtClean="0"/>
              <a:t>Thank</a:t>
            </a:r>
            <a:r>
              <a:rPr lang="nl-NL" sz="2800" dirty="0" smtClean="0"/>
              <a:t> </a:t>
            </a:r>
            <a:r>
              <a:rPr lang="nl-NL" sz="2800" dirty="0" err="1" smtClean="0"/>
              <a:t>you</a:t>
            </a:r>
            <a:r>
              <a:rPr lang="nl-NL" sz="2800" dirty="0" smtClean="0"/>
              <a:t> </a:t>
            </a:r>
            <a:r>
              <a:rPr lang="nl-NL" sz="2800" dirty="0" err="1" smtClean="0"/>
              <a:t>very</a:t>
            </a:r>
            <a:r>
              <a:rPr lang="nl-NL" sz="2800" dirty="0" smtClean="0"/>
              <a:t> </a:t>
            </a:r>
            <a:r>
              <a:rPr lang="nl-NL" sz="2800" dirty="0" err="1" smtClean="0"/>
              <a:t>much</a:t>
            </a:r>
            <a:r>
              <a:rPr lang="nl-NL" sz="2800" dirty="0" smtClean="0"/>
              <a:t>!</a:t>
            </a: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/>
          </p:cNvSpPr>
          <p:nvPr>
            <p:ph type="title"/>
          </p:nvPr>
        </p:nvSpPr>
        <p:spPr>
          <a:xfrm>
            <a:off x="673100" y="0"/>
            <a:ext cx="7570788" cy="993775"/>
          </a:xfrm>
        </p:spPr>
        <p:txBody>
          <a:bodyPr/>
          <a:lstStyle/>
          <a:p>
            <a:r>
              <a:rPr lang="en-US" dirty="0" smtClean="0"/>
              <a:t>Growth Literature: production function</a:t>
            </a:r>
          </a:p>
        </p:txBody>
      </p:sp>
      <p:sp>
        <p:nvSpPr>
          <p:cNvPr id="72706" name="Rectangle 3"/>
          <p:cNvSpPr>
            <a:spLocks noGrp="1"/>
          </p:cNvSpPr>
          <p:nvPr>
            <p:ph type="body" idx="1"/>
          </p:nvPr>
        </p:nvSpPr>
        <p:spPr>
          <a:xfrm>
            <a:off x="673100" y="1628775"/>
            <a:ext cx="7937500" cy="508811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 </a:t>
            </a:r>
          </a:p>
        </p:txBody>
      </p:sp>
      <p:sp>
        <p:nvSpPr>
          <p:cNvPr id="72713" name="Line 12"/>
          <p:cNvSpPr>
            <a:spLocks noChangeShapeType="1"/>
          </p:cNvSpPr>
          <p:nvPr/>
        </p:nvSpPr>
        <p:spPr bwMode="auto">
          <a:xfrm>
            <a:off x="2987675" y="29241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714" name="Line 13"/>
          <p:cNvSpPr>
            <a:spLocks noChangeShapeType="1"/>
          </p:cNvSpPr>
          <p:nvPr/>
        </p:nvSpPr>
        <p:spPr bwMode="auto">
          <a:xfrm flipH="1" flipV="1">
            <a:off x="3635375" y="31416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720" name="Line 23"/>
          <p:cNvSpPr>
            <a:spLocks noChangeShapeType="1"/>
          </p:cNvSpPr>
          <p:nvPr/>
        </p:nvSpPr>
        <p:spPr bwMode="auto">
          <a:xfrm flipH="1" flipV="1">
            <a:off x="6732588" y="37163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7" name="Afbeelding 36" descr="Imag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919816"/>
            <a:ext cx="7685569" cy="4443693"/>
          </a:xfrm>
          <a:prstGeom prst="rect">
            <a:avLst/>
          </a:prstGeom>
        </p:spPr>
      </p:pic>
      <p:sp>
        <p:nvSpPr>
          <p:cNvPr id="38" name="Tekstvak 37"/>
          <p:cNvSpPr txBox="1"/>
          <p:nvPr/>
        </p:nvSpPr>
        <p:spPr>
          <a:xfrm>
            <a:off x="899591" y="5363509"/>
            <a:ext cx="7459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Growth of A: “Technological progress”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neoclassical theory of economic growth</a:t>
            </a:r>
          </a:p>
        </p:txBody>
      </p:sp>
      <p:sp>
        <p:nvSpPr>
          <p:cNvPr id="73730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268413"/>
            <a:ext cx="8071048" cy="5589587"/>
          </a:xfrm>
        </p:spPr>
        <p:txBody>
          <a:bodyPr/>
          <a:lstStyle/>
          <a:p>
            <a:r>
              <a:rPr lang="en-US" dirty="0" smtClean="0"/>
              <a:t>Robert Solow (1960): production function plus saving-based capital accumulation </a:t>
            </a:r>
            <a:r>
              <a:rPr lang="en-US" dirty="0" smtClean="0">
                <a:sym typeface="Symbol"/>
              </a:rPr>
              <a:t> </a:t>
            </a:r>
            <a:r>
              <a:rPr lang="en-US" dirty="0" smtClean="0"/>
              <a:t>sustained per capita growth</a:t>
            </a:r>
          </a:p>
          <a:p>
            <a:r>
              <a:rPr lang="en-US" dirty="0" smtClean="0"/>
              <a:t>Technological progress also needed (earned him the 1987 Nobel in economics; foundation of attention for innovation)</a:t>
            </a:r>
          </a:p>
          <a:p>
            <a:r>
              <a:rPr lang="en-US" dirty="0" smtClean="0"/>
              <a:t>Exogenous (exponential) until 1990 (“Manna from heaven”).</a:t>
            </a:r>
          </a:p>
          <a:p>
            <a:r>
              <a:rPr lang="en-US" dirty="0" smtClean="0"/>
              <a:t>From 1990 endogenous growth theory: tries to     	  	                 explain technological progress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E1AE59-9FCF-4CFC-A344-DB8ECFBBA337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/>
          </p:cNvSpPr>
          <p:nvPr>
            <p:ph type="title"/>
          </p:nvPr>
        </p:nvSpPr>
        <p:spPr>
          <a:xfrm>
            <a:off x="673100" y="0"/>
            <a:ext cx="7570788" cy="620713"/>
          </a:xfrm>
        </p:spPr>
        <p:txBody>
          <a:bodyPr/>
          <a:lstStyle/>
          <a:p>
            <a:r>
              <a:rPr lang="en-US" dirty="0" smtClean="0"/>
              <a:t>Endogenous growth: basic model</a:t>
            </a:r>
          </a:p>
        </p:txBody>
      </p:sp>
      <p:sp>
        <p:nvSpPr>
          <p:cNvPr id="74754" name="Rectangle 3"/>
          <p:cNvSpPr>
            <a:spLocks noGrp="1"/>
          </p:cNvSpPr>
          <p:nvPr>
            <p:ph type="body" idx="1"/>
          </p:nvPr>
        </p:nvSpPr>
        <p:spPr>
          <a:xfrm>
            <a:off x="431837" y="1340768"/>
            <a:ext cx="8064500" cy="468049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Technological progress proportional to amount of R &amp; 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There is a stock of knowledge  (“Ideas”) that grows proportionally to amount of R&amp;D.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Technological progress  = growth of stock of knowledge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Then: constant level of R&amp;D = constant rate of economic growth.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Higher </a:t>
            </a:r>
            <a:r>
              <a:rPr lang="en-US" sz="2400" b="1" dirty="0" smtClean="0"/>
              <a:t>level</a:t>
            </a:r>
            <a:r>
              <a:rPr lang="en-US" sz="2400" dirty="0" smtClean="0"/>
              <a:t> of R&amp;D yields higher </a:t>
            </a:r>
            <a:r>
              <a:rPr lang="en-US" sz="2400" b="1" dirty="0" smtClean="0"/>
              <a:t>rate</a:t>
            </a:r>
            <a:r>
              <a:rPr lang="en-US" sz="2400" dirty="0" smtClean="0"/>
              <a:t> of economic growth.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Stock of knowledge in 2008 version of UN-EU System of National Accounts, R&amp;D now officially investment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Nice for science ministers and research councils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511759" y="5805264"/>
            <a:ext cx="698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nl-NL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4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4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/>
          </p:cNvSpPr>
          <p:nvPr>
            <p:ph type="title"/>
          </p:nvPr>
        </p:nvSpPr>
        <p:spPr>
          <a:xfrm>
            <a:off x="673100" y="0"/>
            <a:ext cx="7570788" cy="620713"/>
          </a:xfrm>
        </p:spPr>
        <p:txBody>
          <a:bodyPr/>
          <a:lstStyle/>
          <a:p>
            <a:r>
              <a:rPr lang="en-US" dirty="0" smtClean="0"/>
              <a:t>Endogenous growth: the scale problem</a:t>
            </a:r>
          </a:p>
        </p:txBody>
      </p:sp>
      <p:sp>
        <p:nvSpPr>
          <p:cNvPr id="74754" name="Rectangle 3"/>
          <p:cNvSpPr>
            <a:spLocks noGrp="1"/>
          </p:cNvSpPr>
          <p:nvPr>
            <p:ph type="body" idx="1"/>
          </p:nvPr>
        </p:nvSpPr>
        <p:spPr>
          <a:xfrm>
            <a:off x="539750" y="1268760"/>
            <a:ext cx="8064500" cy="41764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But there is a problem: the scale problem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Bigger economy spends more on R&amp;D. Thus higher growth rate.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Growing population or higher R&amp;D productivity imply growing economy, hence more R&amp;D spending and higher growth rate.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Thus more technological progress, still more spent on R&amp;D, ……. , economy explodes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/>
          <p:cNvGrpSpPr/>
          <p:nvPr/>
        </p:nvGrpSpPr>
        <p:grpSpPr>
          <a:xfrm>
            <a:off x="1475656" y="1511579"/>
            <a:ext cx="5904458" cy="5346421"/>
            <a:chOff x="1475656" y="1322914"/>
            <a:chExt cx="5904458" cy="5346421"/>
          </a:xfrm>
        </p:grpSpPr>
        <p:sp>
          <p:nvSpPr>
            <p:cNvPr id="4" name="Rectangle 3"/>
            <p:cNvSpPr txBox="1">
              <a:spLocks/>
            </p:cNvSpPr>
            <p:nvPr/>
          </p:nvSpPr>
          <p:spPr bwMode="auto">
            <a:xfrm>
              <a:off x="3059832" y="6093296"/>
              <a:ext cx="3024336" cy="576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ts val="120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en-US" sz="2800" dirty="0" smtClean="0">
                  <a:latin typeface="+mn-lt"/>
                  <a:ea typeface="+mn-ea"/>
                </a:rPr>
                <a:t>Billionaires galore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ts val="120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5" name="Afbeelding 4" descr="Dagobert-Duck_jpg_h380_jpg_568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5656" y="1322914"/>
              <a:ext cx="5904458" cy="4428344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/>
          </p:cNvSpPr>
          <p:nvPr>
            <p:ph type="title"/>
          </p:nvPr>
        </p:nvSpPr>
        <p:spPr>
          <a:xfrm>
            <a:off x="468313" y="115888"/>
            <a:ext cx="8135937" cy="720725"/>
          </a:xfrm>
        </p:spPr>
        <p:txBody>
          <a:bodyPr/>
          <a:lstStyle/>
          <a:p>
            <a:r>
              <a:rPr lang="en-US" dirty="0" smtClean="0"/>
              <a:t>Solution of scale problem: </a:t>
            </a:r>
            <a:r>
              <a:rPr lang="en-US" dirty="0" err="1" smtClean="0"/>
              <a:t>dimishing</a:t>
            </a:r>
            <a:r>
              <a:rPr lang="en-US" dirty="0" smtClean="0"/>
              <a:t> returns</a:t>
            </a:r>
            <a:endParaRPr lang="nl-NL" dirty="0" smtClean="0"/>
          </a:p>
        </p:txBody>
      </p:sp>
      <p:sp>
        <p:nvSpPr>
          <p:cNvPr id="75778" name="Rectangle 3"/>
          <p:cNvSpPr>
            <a:spLocks noGrp="1"/>
          </p:cNvSpPr>
          <p:nvPr>
            <p:ph type="body" idx="1"/>
          </p:nvPr>
        </p:nvSpPr>
        <p:spPr>
          <a:xfrm>
            <a:off x="468313" y="2132856"/>
            <a:ext cx="8135937" cy="3384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Knowledge accumulation progressively more difficult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Then growth of stock of knowledge no longer proportional to amount of R&amp;D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Explosion vanishes, but growth too!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Only some very slow growth if population grows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_CWTS_v02">
  <a:themeElements>
    <a:clrScheme name="1_PP_CWTS_v0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PP_CWTS_v02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P_CWTS_v0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P_CWTS_v02">
  <a:themeElements>
    <a:clrScheme name="2_PP_CWTS_v0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PP_CWTS_v02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P_CWTS_v0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P_CWTS_v02">
  <a:themeElements>
    <a:clrScheme name="3_PP_CWTS_v0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PP_CWTS_v02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PP_CWTS_v0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PP_CWTS_v02">
  <a:themeElements>
    <a:clrScheme name="4_PP_CWTS_v0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PP_CWTS_v02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PP_CWTS_v0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PP_CWTS_v02">
  <a:themeElements>
    <a:clrScheme name="5_PP_CWTS_v0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PP_CWTS_v02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PP_CWTS_v0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PP_CWTS_v0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6_PP_CWTS_v02">
      <a:majorFont>
        <a:latin typeface="Times New Roman"/>
        <a:ea typeface="ＭＳ Ｐゴシック"/>
        <a:cs typeface="ＭＳ Ｐゴシック"/>
      </a:majorFont>
      <a:minorFont>
        <a:latin typeface="Times New Roman"/>
        <a:ea typeface="ＭＳ Ｐゴシック"/>
        <a:cs typeface="ＭＳ Ｐゴシック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PP_CWTS_v02</Template>
  <TotalTime>3213</TotalTime>
  <Words>1783</Words>
  <Application>Microsoft Office PowerPoint</Application>
  <PresentationFormat>Diavoorstelling (4:3)</PresentationFormat>
  <Paragraphs>172</Paragraphs>
  <Slides>32</Slides>
  <Notes>1</Notes>
  <HiddenSlides>0</HiddenSlides>
  <MMClips>0</MMClips>
  <ScaleCrop>false</ScaleCrop>
  <HeadingPairs>
    <vt:vector size="6" baseType="variant">
      <vt:variant>
        <vt:lpstr>Thema</vt:lpstr>
      </vt:variant>
      <vt:variant>
        <vt:i4>6</vt:i4>
      </vt:variant>
      <vt:variant>
        <vt:lpstr>Diatitels</vt:lpstr>
      </vt:variant>
      <vt:variant>
        <vt:i4>32</vt:i4>
      </vt:variant>
      <vt:variant>
        <vt:lpstr>Aangepaste voorstellingen</vt:lpstr>
      </vt:variant>
      <vt:variant>
        <vt:i4>1</vt:i4>
      </vt:variant>
    </vt:vector>
  </HeadingPairs>
  <TitlesOfParts>
    <vt:vector size="39" baseType="lpstr">
      <vt:lpstr>1_PP_CWTS_v02</vt:lpstr>
      <vt:lpstr>2_PP_CWTS_v02</vt:lpstr>
      <vt:lpstr>3_PP_CWTS_v02</vt:lpstr>
      <vt:lpstr>4_PP_CWTS_v02</vt:lpstr>
      <vt:lpstr>5_PP_CWTS_v02</vt:lpstr>
      <vt:lpstr>6_PP_CWTS_v02</vt:lpstr>
      <vt:lpstr>Basic research and economic growth   Working paper available on line at  http://hdl.handle.net/1887/18636   </vt:lpstr>
      <vt:lpstr>Overview</vt:lpstr>
      <vt:lpstr>Current growth literature (Part of advanced macro economics)</vt:lpstr>
      <vt:lpstr>Growth Literature: production function</vt:lpstr>
      <vt:lpstr>The neoclassical theory of economic growth</vt:lpstr>
      <vt:lpstr>Endogenous growth: basic model</vt:lpstr>
      <vt:lpstr>Endogenous growth: the scale problem</vt:lpstr>
      <vt:lpstr>Dia 8</vt:lpstr>
      <vt:lpstr>Solution of scale problem: dimishing returns</vt:lpstr>
      <vt:lpstr>Solution of scale problem: need for knowledge scale dependent </vt:lpstr>
      <vt:lpstr>Problems of solution</vt:lpstr>
      <vt:lpstr>Dia 12</vt:lpstr>
      <vt:lpstr>Stock of knowledge reasonable assumption?</vt:lpstr>
      <vt:lpstr>Alternative,  Part 1:  Technology and applied R&amp;D</vt:lpstr>
      <vt:lpstr>Trial and error</vt:lpstr>
      <vt:lpstr>The technology function</vt:lpstr>
      <vt:lpstr>    The Pareto technologyfunction</vt:lpstr>
      <vt:lpstr>Pure trial and error (pre-industrial)</vt:lpstr>
      <vt:lpstr>Experimental learning</vt:lpstr>
      <vt:lpstr>China and other transitionals</vt:lpstr>
      <vt:lpstr>Alternative, part 2:  basic research</vt:lpstr>
      <vt:lpstr>Basic research: the hypothesis function</vt:lpstr>
      <vt:lpstr>Modern economic growth</vt:lpstr>
      <vt:lpstr>Dia 24</vt:lpstr>
      <vt:lpstr>Return on research spending (1)</vt:lpstr>
      <vt:lpstr>Return on research spending (2)</vt:lpstr>
      <vt:lpstr>Neoclassical Science policy</vt:lpstr>
      <vt:lpstr>Neoclassical Science policy: free or targeted basic research (1)</vt:lpstr>
      <vt:lpstr>Neoclassical Science Policy: free or targeted basic research (2)</vt:lpstr>
      <vt:lpstr>Neoclassical Science policy: effectiveness of basic research (1)</vt:lpstr>
      <vt:lpstr>Neoclassical Science policy: effectiveness of basic research (1)</vt:lpstr>
      <vt:lpstr>Thank you very much!</vt:lpstr>
      <vt:lpstr>Aangepaste voorstelling 1</vt:lpstr>
    </vt:vector>
  </TitlesOfParts>
  <Company>Universiteit Leiden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cbochove</dc:creator>
  <cp:lastModifiedBy>Hilde</cp:lastModifiedBy>
  <cp:revision>241</cp:revision>
  <dcterms:created xsi:type="dcterms:W3CDTF">2009-09-15T09:04:59Z</dcterms:created>
  <dcterms:modified xsi:type="dcterms:W3CDTF">2013-01-22T19:05:57Z</dcterms:modified>
</cp:coreProperties>
</file>