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2" r:id="rId5"/>
    <p:sldId id="263" r:id="rId6"/>
    <p:sldId id="264" r:id="rId7"/>
    <p:sldId id="285" r:id="rId8"/>
    <p:sldId id="287" r:id="rId9"/>
    <p:sldId id="266" r:id="rId10"/>
    <p:sldId id="268" r:id="rId11"/>
    <p:sldId id="267" r:id="rId12"/>
    <p:sldId id="269" r:id="rId13"/>
    <p:sldId id="270" r:id="rId14"/>
    <p:sldId id="271" r:id="rId15"/>
    <p:sldId id="272" r:id="rId16"/>
    <p:sldId id="273" r:id="rId17"/>
    <p:sldId id="274" r:id="rId18"/>
    <p:sldId id="275" r:id="rId19"/>
    <p:sldId id="277" r:id="rId20"/>
    <p:sldId id="278" r:id="rId21"/>
    <p:sldId id="280" r:id="rId22"/>
    <p:sldId id="281" r:id="rId23"/>
    <p:sldId id="282" r:id="rId24"/>
    <p:sldId id="283" r:id="rId25"/>
    <p:sldId id="284" r:id="rId26"/>
    <p:sldId id="286"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09959171770228E-2"/>
          <c:y val="4.6902725453124579E-2"/>
          <c:w val="0.87703448527267425"/>
          <c:h val="0.86993574627101466"/>
        </c:manualLayout>
      </c:layout>
      <c:barChart>
        <c:barDir val="col"/>
        <c:grouping val="clustered"/>
        <c:varyColors val="0"/>
        <c:ser>
          <c:idx val="0"/>
          <c:order val="0"/>
          <c:tx>
            <c:strRef>
              <c:f>Sheet1!$B$1</c:f>
              <c:strCache>
                <c:ptCount val="1"/>
                <c:pt idx="0">
                  <c:v>Turnover</c:v>
                </c:pt>
              </c:strCache>
            </c:strRef>
          </c:tx>
          <c:spPr>
            <a:solidFill>
              <a:schemeClr val="accent1">
                <a:lumMod val="75000"/>
              </a:schemeClr>
            </a:solidFill>
          </c:spPr>
          <c:invertIfNegative val="0"/>
          <c:cat>
            <c:numRef>
              <c:f>Sheet1!$A$2:$A$5</c:f>
              <c:numCache>
                <c:formatCode>General</c:formatCode>
                <c:ptCount val="4"/>
                <c:pt idx="0">
                  <c:v>2007</c:v>
                </c:pt>
                <c:pt idx="1">
                  <c:v>2008</c:v>
                </c:pt>
                <c:pt idx="2">
                  <c:v>2009</c:v>
                </c:pt>
                <c:pt idx="3">
                  <c:v>2010</c:v>
                </c:pt>
              </c:numCache>
            </c:numRef>
          </c:cat>
          <c:val>
            <c:numRef>
              <c:f>Sheet1!$B$2:$B$5</c:f>
              <c:numCache>
                <c:formatCode>#,##0</c:formatCode>
                <c:ptCount val="4"/>
                <c:pt idx="0">
                  <c:v>3553851528817.3403</c:v>
                </c:pt>
                <c:pt idx="1">
                  <c:v>3622284868032.0605</c:v>
                </c:pt>
                <c:pt idx="2">
                  <c:v>3163988834846</c:v>
                </c:pt>
                <c:pt idx="3">
                  <c:v>3404309591798.23</c:v>
                </c:pt>
              </c:numCache>
            </c:numRef>
          </c:val>
        </c:ser>
        <c:dLbls>
          <c:showLegendKey val="0"/>
          <c:showVal val="0"/>
          <c:showCatName val="0"/>
          <c:showSerName val="0"/>
          <c:showPercent val="0"/>
          <c:showBubbleSize val="0"/>
        </c:dLbls>
        <c:gapWidth val="150"/>
        <c:axId val="174511104"/>
        <c:axId val="159488192"/>
      </c:barChart>
      <c:catAx>
        <c:axId val="174511104"/>
        <c:scaling>
          <c:orientation val="minMax"/>
        </c:scaling>
        <c:delete val="0"/>
        <c:axPos val="b"/>
        <c:numFmt formatCode="General" sourceLinked="1"/>
        <c:majorTickMark val="out"/>
        <c:minorTickMark val="none"/>
        <c:tickLblPos val="nextTo"/>
        <c:txPr>
          <a:bodyPr/>
          <a:lstStyle/>
          <a:p>
            <a:pPr>
              <a:defRPr lang="en-US"/>
            </a:pPr>
            <a:endParaRPr lang="en-US"/>
          </a:p>
        </c:txPr>
        <c:crossAx val="159488192"/>
        <c:crosses val="autoZero"/>
        <c:auto val="1"/>
        <c:lblAlgn val="ctr"/>
        <c:lblOffset val="100"/>
        <c:noMultiLvlLbl val="0"/>
      </c:catAx>
      <c:valAx>
        <c:axId val="159488192"/>
        <c:scaling>
          <c:orientation val="minMax"/>
        </c:scaling>
        <c:delete val="0"/>
        <c:axPos val="l"/>
        <c:numFmt formatCode="#,##0" sourceLinked="0"/>
        <c:majorTickMark val="out"/>
        <c:minorTickMark val="none"/>
        <c:tickLblPos val="nextTo"/>
        <c:txPr>
          <a:bodyPr/>
          <a:lstStyle/>
          <a:p>
            <a:pPr>
              <a:defRPr lang="en-US"/>
            </a:pPr>
            <a:endParaRPr lang="en-US"/>
          </a:p>
        </c:txPr>
        <c:crossAx val="174511104"/>
        <c:crosses val="autoZero"/>
        <c:crossBetween val="between"/>
        <c:dispUnits>
          <c:builtInUnit val="billions"/>
          <c:dispUnitsLbl>
            <c:layout/>
            <c:txPr>
              <a:bodyPr/>
              <a:lstStyle/>
              <a:p>
                <a:pPr>
                  <a:defRPr lang="en-US"/>
                </a:pPr>
                <a:endParaRPr lang="en-US"/>
              </a:p>
            </c:txPr>
          </c:dispUnitsLbl>
        </c:dispUnits>
      </c:valAx>
      <c:spPr>
        <a:ln>
          <a:solidFill>
            <a:schemeClr val="bg1">
              <a:lumMod val="50000"/>
            </a:schemeClr>
          </a:solidFill>
        </a:ln>
      </c:spPr>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invertIfNegative val="0"/>
          <c:dPt>
            <c:idx val="1"/>
            <c:invertIfNegative val="0"/>
            <c:bubble3D val="0"/>
            <c:spPr>
              <a:solidFill>
                <a:schemeClr val="accent2"/>
              </a:solidFill>
            </c:spPr>
          </c:dPt>
          <c:dPt>
            <c:idx val="2"/>
            <c:invertIfNegative val="0"/>
            <c:bubble3D val="0"/>
            <c:spPr>
              <a:solidFill>
                <a:schemeClr val="accent6"/>
              </a:solidFill>
            </c:spPr>
          </c:dPt>
          <c:dPt>
            <c:idx val="3"/>
            <c:invertIfNegative val="0"/>
            <c:bubble3D val="0"/>
            <c:spPr>
              <a:solidFill>
                <a:schemeClr val="accent4"/>
              </a:solidFill>
            </c:spPr>
          </c:dPt>
          <c:dPt>
            <c:idx val="4"/>
            <c:invertIfNegative val="0"/>
            <c:bubble3D val="0"/>
            <c:spPr>
              <a:solidFill>
                <a:schemeClr val="accent3"/>
              </a:solidFill>
            </c:spPr>
          </c:dPt>
          <c:cat>
            <c:strRef>
              <c:f>Sheet1!$A$2:$A$6</c:f>
              <c:strCache>
                <c:ptCount val="5"/>
                <c:pt idx="0">
                  <c:v>Physics-based sector</c:v>
                </c:pt>
                <c:pt idx="1">
                  <c:v>Manufacturing</c:v>
                </c:pt>
                <c:pt idx="2">
                  <c:v>Construction</c:v>
                </c:pt>
                <c:pt idx="3">
                  <c:v>Finance, banking and insurance</c:v>
                </c:pt>
                <c:pt idx="4">
                  <c:v>Retail</c:v>
                </c:pt>
              </c:strCache>
            </c:strRef>
          </c:cat>
          <c:val>
            <c:numRef>
              <c:f>Sheet1!$B$2:$B$6</c:f>
              <c:numCache>
                <c:formatCode>0.0%</c:formatCode>
                <c:ptCount val="5"/>
                <c:pt idx="0">
                  <c:v>0.13793632511218817</c:v>
                </c:pt>
                <c:pt idx="1">
                  <c:v>0.27646166860070326</c:v>
                </c:pt>
                <c:pt idx="2">
                  <c:v>8.1125109410659299E-2</c:v>
                </c:pt>
                <c:pt idx="3">
                  <c:v>5.1327598604508022E-2</c:v>
                </c:pt>
                <c:pt idx="4">
                  <c:v>3.517154351667344E-2</c:v>
                </c:pt>
              </c:numCache>
            </c:numRef>
          </c:val>
        </c:ser>
        <c:dLbls>
          <c:showLegendKey val="0"/>
          <c:showVal val="0"/>
          <c:showCatName val="0"/>
          <c:showSerName val="0"/>
          <c:showPercent val="0"/>
          <c:showBubbleSize val="0"/>
        </c:dLbls>
        <c:gapWidth val="150"/>
        <c:axId val="174513664"/>
        <c:axId val="234112704"/>
      </c:barChart>
      <c:catAx>
        <c:axId val="174513664"/>
        <c:scaling>
          <c:orientation val="minMax"/>
        </c:scaling>
        <c:delete val="0"/>
        <c:axPos val="b"/>
        <c:majorTickMark val="out"/>
        <c:minorTickMark val="none"/>
        <c:tickLblPos val="nextTo"/>
        <c:txPr>
          <a:bodyPr/>
          <a:lstStyle/>
          <a:p>
            <a:pPr>
              <a:defRPr lang="en-US" sz="1000"/>
            </a:pPr>
            <a:endParaRPr lang="en-US"/>
          </a:p>
        </c:txPr>
        <c:crossAx val="234112704"/>
        <c:crosses val="autoZero"/>
        <c:auto val="1"/>
        <c:lblAlgn val="ctr"/>
        <c:lblOffset val="100"/>
        <c:noMultiLvlLbl val="0"/>
      </c:catAx>
      <c:valAx>
        <c:axId val="234112704"/>
        <c:scaling>
          <c:orientation val="minMax"/>
        </c:scaling>
        <c:delete val="0"/>
        <c:axPos val="l"/>
        <c:numFmt formatCode="0.0%" sourceLinked="1"/>
        <c:majorTickMark val="out"/>
        <c:minorTickMark val="none"/>
        <c:tickLblPos val="nextTo"/>
        <c:txPr>
          <a:bodyPr/>
          <a:lstStyle/>
          <a:p>
            <a:pPr>
              <a:defRPr lang="en-US" sz="1000"/>
            </a:pPr>
            <a:endParaRPr lang="en-US"/>
          </a:p>
        </c:txPr>
        <c:crossAx val="174513664"/>
        <c:crosses val="autoZero"/>
        <c:crossBetween val="between"/>
      </c:valAx>
      <c:spPr>
        <a:noFill/>
        <a:ln>
          <a:solidFill>
            <a:schemeClr val="bg1">
              <a:lumMod val="65000"/>
            </a:schemeClr>
          </a:solid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8EA62-B6E9-4B62-839F-095BD062971E}" type="datetimeFigureOut">
              <a:rPr lang="en-US" smtClean="0"/>
              <a:pPr/>
              <a:t>1/23/2013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3BA54-F7A7-4377-AC1D-77F93E9C7566}" type="slidenum">
              <a:rPr lang="en-GB" smtClean="0"/>
              <a:pPr/>
              <a:t>‹#›</a:t>
            </a:fld>
            <a:endParaRPr lang="en-GB"/>
          </a:p>
        </p:txBody>
      </p:sp>
    </p:spTree>
    <p:extLst>
      <p:ext uri="{BB962C8B-B14F-4D97-AF65-F5344CB8AC3E}">
        <p14:creationId xmlns:p14="http://schemas.microsoft.com/office/powerpoint/2010/main" val="83954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76064-3EE1-4136-9043-9E113968EE98}" type="slidenum">
              <a:rPr lang="en-GB"/>
              <a:pPr/>
              <a:t>1</a:t>
            </a:fld>
            <a:endParaRPr lang="en-GB"/>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80B1AA-6075-462D-8C3A-FF9F40D45D0D}" type="datetimeFigureOut">
              <a:rPr lang="en-US" smtClean="0"/>
              <a:pPr/>
              <a:t>1/23/2013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0B1AA-6075-462D-8C3A-FF9F40D45D0D}" type="datetimeFigureOut">
              <a:rPr lang="en-US" smtClean="0"/>
              <a:pPr/>
              <a:t>1/23/2013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0B1AA-6075-462D-8C3A-FF9F40D45D0D}" type="datetimeFigureOut">
              <a:rPr lang="en-US" smtClean="0"/>
              <a:pPr/>
              <a:t>1/23/2013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0B1AA-6075-462D-8C3A-FF9F40D45D0D}" type="datetimeFigureOut">
              <a:rPr lang="en-US" smtClean="0"/>
              <a:pPr/>
              <a:t>1/23/2013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0B1AA-6075-462D-8C3A-FF9F40D45D0D}" type="datetimeFigureOut">
              <a:rPr lang="en-US" smtClean="0"/>
              <a:pPr/>
              <a:t>1/23/2013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80B1AA-6075-462D-8C3A-FF9F40D45D0D}" type="datetimeFigureOut">
              <a:rPr lang="en-US" smtClean="0"/>
              <a:pPr/>
              <a:t>1/23/2013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80B1AA-6075-462D-8C3A-FF9F40D45D0D}" type="datetimeFigureOut">
              <a:rPr lang="en-US" smtClean="0"/>
              <a:pPr/>
              <a:t>1/23/2013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80B1AA-6075-462D-8C3A-FF9F40D45D0D}" type="datetimeFigureOut">
              <a:rPr lang="en-US" smtClean="0"/>
              <a:pPr/>
              <a:t>1/23/2013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0B1AA-6075-462D-8C3A-FF9F40D45D0D}" type="datetimeFigureOut">
              <a:rPr lang="en-US" smtClean="0"/>
              <a:pPr/>
              <a:t>1/23/2013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0B1AA-6075-462D-8C3A-FF9F40D45D0D}" type="datetimeFigureOut">
              <a:rPr lang="en-US" smtClean="0"/>
              <a:pPr/>
              <a:t>1/23/2013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0B1AA-6075-462D-8C3A-FF9F40D45D0D}" type="datetimeFigureOut">
              <a:rPr lang="en-US" smtClean="0"/>
              <a:pPr/>
              <a:t>1/23/2013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B3F22E-1C1A-48DA-8441-F72ACEC267D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0B1AA-6075-462D-8C3A-FF9F40D45D0D}" type="datetimeFigureOut">
              <a:rPr lang="en-US" smtClean="0"/>
              <a:pPr/>
              <a:t>1/23/2013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3F22E-1C1A-48DA-8441-F72ACEC267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260350"/>
            <a:ext cx="7772400" cy="4097344"/>
          </a:xfrm>
        </p:spPr>
        <p:txBody>
          <a:bodyPr/>
          <a:lstStyle/>
          <a:p>
            <a:r>
              <a:rPr lang="en-GB" b="1" dirty="0"/>
              <a:t/>
            </a:r>
            <a:br>
              <a:rPr lang="en-GB" b="1" dirty="0"/>
            </a:br>
            <a:r>
              <a:rPr lang="en-GB" b="1" dirty="0"/>
              <a:t/>
            </a:r>
            <a:br>
              <a:rPr lang="en-GB" b="1" dirty="0"/>
            </a:br>
            <a:r>
              <a:rPr lang="en-GB" b="1" dirty="0"/>
              <a:t/>
            </a:r>
            <a:br>
              <a:rPr lang="en-GB" b="1" dirty="0"/>
            </a:br>
            <a:r>
              <a:rPr lang="en-GB" b="1" dirty="0" smtClean="0"/>
              <a:t>It’s the economy stupid! Physics </a:t>
            </a:r>
            <a:r>
              <a:rPr lang="en-GB" b="1" dirty="0"/>
              <a:t>and the </a:t>
            </a:r>
            <a:r>
              <a:rPr lang="en-GB" b="1" dirty="0" smtClean="0"/>
              <a:t>EU </a:t>
            </a:r>
            <a:r>
              <a:rPr lang="en-GB" b="1" dirty="0"/>
              <a:t>Economy</a:t>
            </a:r>
            <a:endParaRPr lang="en-GB" sz="4000" b="1" dirty="0"/>
          </a:p>
        </p:txBody>
      </p:sp>
      <p:sp>
        <p:nvSpPr>
          <p:cNvPr id="3075" name="Rectangle 3"/>
          <p:cNvSpPr>
            <a:spLocks noGrp="1" noChangeArrowheads="1"/>
          </p:cNvSpPr>
          <p:nvPr>
            <p:ph type="subTitle" idx="1"/>
          </p:nvPr>
        </p:nvSpPr>
        <p:spPr>
          <a:xfrm>
            <a:off x="250825" y="4508500"/>
            <a:ext cx="8642350" cy="2711450"/>
          </a:xfrm>
        </p:spPr>
        <p:txBody>
          <a:bodyPr/>
          <a:lstStyle/>
          <a:p>
            <a:r>
              <a:rPr lang="en-GB" sz="4000" b="1" dirty="0"/>
              <a:t>Colin Latimer</a:t>
            </a:r>
            <a:endParaRPr lang="en-GB" b="1" dirty="0"/>
          </a:p>
          <a:p>
            <a:r>
              <a:rPr lang="en-GB" dirty="0" smtClean="0"/>
              <a:t>Current Treasurer EPS</a:t>
            </a:r>
          </a:p>
          <a:p>
            <a:r>
              <a:rPr lang="en-GB" dirty="0" smtClean="0"/>
              <a:t>Former Treasurer </a:t>
            </a:r>
            <a:r>
              <a:rPr lang="en-GB" dirty="0" err="1" smtClean="0"/>
              <a:t>IoP</a:t>
            </a:r>
            <a:endParaRPr lang="en-GB" dirty="0"/>
          </a:p>
          <a:p>
            <a:endParaRPr lang="en-GB" dirty="0"/>
          </a:p>
        </p:txBody>
      </p:sp>
      <p:pic>
        <p:nvPicPr>
          <p:cNvPr id="3076" name="Picture 4" descr="eps-logo"/>
          <p:cNvPicPr>
            <a:picLocks noChangeAspect="1" noChangeArrowheads="1"/>
          </p:cNvPicPr>
          <p:nvPr/>
        </p:nvPicPr>
        <p:blipFill>
          <a:blip r:embed="rId3"/>
          <a:srcRect/>
          <a:stretch>
            <a:fillRect/>
          </a:stretch>
        </p:blipFill>
        <p:spPr bwMode="auto">
          <a:xfrm>
            <a:off x="539750" y="404813"/>
            <a:ext cx="1871663" cy="18716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t>Physics Evaluation </a:t>
            </a:r>
            <a:r>
              <a:rPr lang="en-GB" dirty="0" smtClean="0"/>
              <a:t>Procedure</a:t>
            </a:r>
            <a:endParaRPr lang="en-GB" dirty="0"/>
          </a:p>
        </p:txBody>
      </p:sp>
      <p:sp>
        <p:nvSpPr>
          <p:cNvPr id="19459" name="Rectangle 3"/>
          <p:cNvSpPr>
            <a:spLocks noGrp="1" noChangeArrowheads="1"/>
          </p:cNvSpPr>
          <p:nvPr>
            <p:ph type="body" idx="1"/>
          </p:nvPr>
        </p:nvSpPr>
        <p:spPr/>
        <p:txBody>
          <a:bodyPr>
            <a:normAutofit lnSpcReduction="10000"/>
          </a:bodyPr>
          <a:lstStyle/>
          <a:p>
            <a:pPr>
              <a:lnSpc>
                <a:spcPct val="90000"/>
              </a:lnSpc>
              <a:buClr>
                <a:srgbClr val="970000"/>
              </a:buClr>
              <a:buFontTx/>
              <a:buNone/>
            </a:pPr>
            <a:endParaRPr lang="it-IT" sz="2400" b="1" dirty="0">
              <a:latin typeface="Chalkboard" pitchFamily="2" charset="0"/>
            </a:endParaRPr>
          </a:p>
          <a:p>
            <a:pPr>
              <a:lnSpc>
                <a:spcPct val="90000"/>
              </a:lnSpc>
              <a:buClr>
                <a:srgbClr val="970000"/>
              </a:buClr>
              <a:buFont typeface="Wingdings" pitchFamily="2" charset="2"/>
              <a:buChar char="§"/>
            </a:pPr>
            <a:r>
              <a:rPr lang="it-IT" sz="2800" dirty="0">
                <a:latin typeface="Chalkboard" pitchFamily="2" charset="0"/>
              </a:rPr>
              <a:t>Perform an </a:t>
            </a:r>
            <a:r>
              <a:rPr lang="it-IT" sz="2800" dirty="0">
                <a:solidFill>
                  <a:srgbClr val="B72872"/>
                </a:solidFill>
                <a:latin typeface="Chalkboard" pitchFamily="2" charset="0"/>
              </a:rPr>
              <a:t>objective statistical analysis </a:t>
            </a:r>
            <a:r>
              <a:rPr lang="it-IT" sz="2800" dirty="0">
                <a:latin typeface="Chalkboard" pitchFamily="2" charset="0"/>
              </a:rPr>
              <a:t>of the contribution of physics to </a:t>
            </a:r>
            <a:r>
              <a:rPr lang="it-IT" sz="2800" dirty="0" smtClean="0">
                <a:latin typeface="Chalkboard" pitchFamily="2" charset="0"/>
              </a:rPr>
              <a:t>industry business</a:t>
            </a:r>
            <a:endParaRPr lang="it-IT" sz="2800" dirty="0">
              <a:latin typeface="Chalkboard" pitchFamily="2" charset="0"/>
            </a:endParaRPr>
          </a:p>
          <a:p>
            <a:pPr>
              <a:lnSpc>
                <a:spcPct val="90000"/>
              </a:lnSpc>
              <a:buClr>
                <a:srgbClr val="970000"/>
              </a:buClr>
              <a:buFont typeface="Wingdings" pitchFamily="2" charset="2"/>
              <a:buNone/>
            </a:pPr>
            <a:endParaRPr lang="it-IT" sz="2800" dirty="0">
              <a:latin typeface="Chalkboard" pitchFamily="2" charset="0"/>
            </a:endParaRPr>
          </a:p>
          <a:p>
            <a:pPr>
              <a:lnSpc>
                <a:spcPct val="90000"/>
              </a:lnSpc>
              <a:buClr>
                <a:srgbClr val="970000"/>
              </a:buClr>
              <a:buFont typeface="Wingdings" pitchFamily="2" charset="2"/>
              <a:buChar char="§"/>
            </a:pPr>
            <a:r>
              <a:rPr lang="it-IT" sz="2800" dirty="0">
                <a:latin typeface="Chalkboard" pitchFamily="2" charset="0"/>
              </a:rPr>
              <a:t>Use an </a:t>
            </a:r>
            <a:r>
              <a:rPr lang="it-IT" sz="2800" dirty="0">
                <a:solidFill>
                  <a:srgbClr val="B72872"/>
                </a:solidFill>
                <a:latin typeface="Chalkboard" pitchFamily="2" charset="0"/>
              </a:rPr>
              <a:t>independent consultancy firm</a:t>
            </a:r>
            <a:r>
              <a:rPr lang="it-IT" sz="2800" dirty="0">
                <a:latin typeface="Chalkboard" pitchFamily="2" charset="0"/>
              </a:rPr>
              <a:t>, specialised in the treatment of business data </a:t>
            </a:r>
            <a:r>
              <a:rPr lang="it-IT" sz="2800" dirty="0">
                <a:solidFill>
                  <a:srgbClr val="0000FF"/>
                </a:solidFill>
                <a:latin typeface="Chalkboard" pitchFamily="2" charset="0"/>
              </a:rPr>
              <a:t>(CEBR — Centre for Economics &amp; Business Research, London, </a:t>
            </a:r>
            <a:r>
              <a:rPr lang="it-IT" sz="2800" dirty="0" smtClean="0">
                <a:solidFill>
                  <a:srgbClr val="0000FF"/>
                </a:solidFill>
                <a:latin typeface="Chalkboard" pitchFamily="2" charset="0"/>
              </a:rPr>
              <a:t>UK or Deloitte,MCS)</a:t>
            </a:r>
            <a:endParaRPr lang="it-IT" sz="2800" dirty="0">
              <a:solidFill>
                <a:srgbClr val="0000FF"/>
              </a:solidFill>
              <a:latin typeface="Chalkboard" pitchFamily="2" charset="0"/>
            </a:endParaRPr>
          </a:p>
          <a:p>
            <a:pPr>
              <a:lnSpc>
                <a:spcPct val="90000"/>
              </a:lnSpc>
              <a:buClr>
                <a:srgbClr val="970000"/>
              </a:buClr>
              <a:buFont typeface="Wingdings" pitchFamily="2" charset="2"/>
              <a:buChar char="§"/>
            </a:pPr>
            <a:endParaRPr lang="it-IT" sz="2800" dirty="0">
              <a:solidFill>
                <a:srgbClr val="0000FF"/>
              </a:solidFill>
              <a:latin typeface="Chalkboard" pitchFamily="2" charset="0"/>
            </a:endParaRPr>
          </a:p>
          <a:p>
            <a:pPr>
              <a:lnSpc>
                <a:spcPct val="90000"/>
              </a:lnSpc>
              <a:buClr>
                <a:srgbClr val="970000"/>
              </a:buClr>
              <a:buFont typeface="Wingdings" pitchFamily="2" charset="2"/>
              <a:buChar char="§"/>
            </a:pPr>
            <a:r>
              <a:rPr lang="it-IT" sz="2800" dirty="0">
                <a:latin typeface="Chalkboard" pitchFamily="2" charset="0"/>
              </a:rPr>
              <a:t>Statistics mainly coming from </a:t>
            </a:r>
            <a:r>
              <a:rPr lang="it-IT" sz="2800" dirty="0">
                <a:solidFill>
                  <a:srgbClr val="0000FF"/>
                </a:solidFill>
                <a:latin typeface="Chalkboard" pitchFamily="2" charset="0"/>
              </a:rPr>
              <a:t>EUROSTAT,</a:t>
            </a:r>
            <a:r>
              <a:rPr lang="it-IT" sz="2800" dirty="0">
                <a:latin typeface="Chalkboard" pitchFamily="2" charset="0"/>
              </a:rPr>
              <a:t> </a:t>
            </a:r>
            <a:r>
              <a:rPr lang="it-IT" sz="2800" dirty="0">
                <a:solidFill>
                  <a:srgbClr val="0000FF"/>
                </a:solidFill>
                <a:latin typeface="Chalkboard" pitchFamily="2" charset="0"/>
              </a:rPr>
              <a:t>the statistical office of the EU </a:t>
            </a:r>
            <a:r>
              <a:rPr lang="it-IT" sz="2800" dirty="0">
                <a:latin typeface="Chalkboard" pitchFamily="2" charset="0"/>
              </a:rPr>
              <a:t>gathering statistics from the EU Members States in different fields to compare countries &amp; regions</a:t>
            </a:r>
          </a:p>
          <a:p>
            <a:pPr>
              <a:lnSpc>
                <a:spcPct val="90000"/>
              </a:lnSpc>
            </a:pP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Data sources</a:t>
            </a:r>
            <a:endParaRPr lang="en-GB" dirty="0"/>
          </a:p>
        </p:txBody>
      </p:sp>
      <p:sp>
        <p:nvSpPr>
          <p:cNvPr id="20483" name="Rectangle 3"/>
          <p:cNvSpPr>
            <a:spLocks noGrp="1" noChangeArrowheads="1"/>
          </p:cNvSpPr>
          <p:nvPr>
            <p:ph type="body" idx="1"/>
          </p:nvPr>
        </p:nvSpPr>
        <p:spPr>
          <a:xfrm>
            <a:off x="457200" y="2071678"/>
            <a:ext cx="8229600" cy="4429156"/>
          </a:xfrm>
        </p:spPr>
        <p:txBody>
          <a:bodyPr>
            <a:normAutofit/>
          </a:bodyPr>
          <a:lstStyle/>
          <a:p>
            <a:r>
              <a:rPr lang="it-IT" dirty="0" smtClean="0"/>
              <a:t>Use the NACE classification scheme (Nomenclature Générale des Activités Economiques dans les Communautés Européennes) as framework</a:t>
            </a:r>
          </a:p>
          <a:p>
            <a:r>
              <a:rPr lang="it-IT" dirty="0" smtClean="0"/>
              <a:t>Eurostat’s Structural Business Statistics (SBS)</a:t>
            </a:r>
          </a:p>
          <a:p>
            <a:r>
              <a:rPr lang="it-IT" dirty="0" smtClean="0"/>
              <a:t>Use also other information from bodies such as World Trade Organisation, United Nations, US Census Bureau, Japan Customs …</a:t>
            </a:r>
          </a:p>
          <a:p>
            <a:endParaRPr lang="it-IT" dirty="0" smtClean="0"/>
          </a:p>
          <a:p>
            <a:endParaRPr lang="en-GB" dirty="0"/>
          </a:p>
        </p:txBody>
      </p:sp>
      <p:pic>
        <p:nvPicPr>
          <p:cNvPr id="4" name="Picture 4" descr="eps-logo"/>
          <p:cNvPicPr>
            <a:picLocks noChangeAspect="1" noChangeArrowheads="1"/>
          </p:cNvPicPr>
          <p:nvPr/>
        </p:nvPicPr>
        <p:blipFill>
          <a:blip r:embed="rId2"/>
          <a:srcRect/>
          <a:stretch>
            <a:fillRect/>
          </a:stretch>
        </p:blipFill>
        <p:spPr bwMode="auto">
          <a:xfrm>
            <a:off x="539751" y="404813"/>
            <a:ext cx="1317605" cy="13811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NACE codes </a:t>
            </a:r>
            <a:endParaRPr lang="en-GB" dirty="0"/>
          </a:p>
        </p:txBody>
      </p:sp>
      <p:sp>
        <p:nvSpPr>
          <p:cNvPr id="3" name="Content Placeholder 2"/>
          <p:cNvSpPr>
            <a:spLocks noGrp="1"/>
          </p:cNvSpPr>
          <p:nvPr>
            <p:ph idx="1"/>
          </p:nvPr>
        </p:nvSpPr>
        <p:spPr>
          <a:xfrm>
            <a:off x="457200" y="2143116"/>
            <a:ext cx="8229600" cy="4357718"/>
          </a:xfrm>
        </p:spPr>
        <p:txBody>
          <a:bodyPr>
            <a:normAutofit fontScale="92500" lnSpcReduction="20000"/>
          </a:bodyPr>
          <a:lstStyle/>
          <a:p>
            <a:pPr>
              <a:buNone/>
            </a:pPr>
            <a:r>
              <a:rPr lang="en-GB" dirty="0" smtClean="0"/>
              <a:t>	Within NACE codes 35-40 physics related sectors where there is a critical use of physics in terms of associated technology, expertise and skills have been identified.</a:t>
            </a:r>
          </a:p>
          <a:p>
            <a:pPr>
              <a:buNone/>
            </a:pPr>
            <a:r>
              <a:rPr lang="en-GB" dirty="0" smtClean="0"/>
              <a:t>	Examples include:</a:t>
            </a:r>
          </a:p>
          <a:p>
            <a:pPr>
              <a:buNone/>
            </a:pPr>
            <a:r>
              <a:rPr lang="en-GB" dirty="0" smtClean="0"/>
              <a:t> 	Nuclear fuel processing, manufacture of electronic components, electrical equipment and motors, optical instruments and photographic equipment, telecommunications, aircraft and spacecraft manufacture of medical and surgical equipment, defence activities.</a:t>
            </a:r>
            <a:endParaRPr lang="en-GB" dirty="0"/>
          </a:p>
        </p:txBody>
      </p:sp>
      <p:pic>
        <p:nvPicPr>
          <p:cNvPr id="4" name="Picture 4" descr="eps-logo"/>
          <p:cNvPicPr>
            <a:picLocks noChangeAspect="1" noChangeArrowheads="1"/>
          </p:cNvPicPr>
          <p:nvPr/>
        </p:nvPicPr>
        <p:blipFill>
          <a:blip r:embed="rId2"/>
          <a:srcRect/>
          <a:stretch>
            <a:fillRect/>
          </a:stretch>
        </p:blipFill>
        <p:spPr bwMode="auto">
          <a:xfrm>
            <a:off x="539751" y="404813"/>
            <a:ext cx="1317605" cy="138111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NACE codes continued</a:t>
            </a:r>
            <a:endParaRPr lang="en-GB" dirty="0"/>
          </a:p>
        </p:txBody>
      </p:sp>
      <p:sp>
        <p:nvSpPr>
          <p:cNvPr id="3" name="Content Placeholder 2"/>
          <p:cNvSpPr>
            <a:spLocks noGrp="1"/>
          </p:cNvSpPr>
          <p:nvPr>
            <p:ph idx="1"/>
          </p:nvPr>
        </p:nvSpPr>
        <p:spPr>
          <a:xfrm>
            <a:off x="457200" y="2214554"/>
            <a:ext cx="8229600" cy="3911609"/>
          </a:xfrm>
        </p:spPr>
        <p:txBody>
          <a:bodyPr/>
          <a:lstStyle/>
          <a:p>
            <a:pPr>
              <a:buNone/>
            </a:pPr>
            <a:r>
              <a:rPr lang="en-GB" dirty="0" smtClean="0"/>
              <a:t>	Physics based activities which are NOT INCLUDED within the NACE codes are largely non market services and activities. Thus for example education and health, sports and entertainment are omitted as well as national and European physics research facilities, including CERN and FOM.</a:t>
            </a:r>
            <a:endParaRPr lang="en-GB" dirty="0"/>
          </a:p>
        </p:txBody>
      </p:sp>
      <p:pic>
        <p:nvPicPr>
          <p:cNvPr id="4" name="Picture 4" descr="eps-logo"/>
          <p:cNvPicPr>
            <a:picLocks noChangeAspect="1" noChangeArrowheads="1"/>
          </p:cNvPicPr>
          <p:nvPr/>
        </p:nvPicPr>
        <p:blipFill>
          <a:blip r:embed="rId2"/>
          <a:srcRect/>
          <a:stretch>
            <a:fillRect/>
          </a:stretch>
        </p:blipFill>
        <p:spPr bwMode="auto">
          <a:xfrm>
            <a:off x="539751" y="404813"/>
            <a:ext cx="1317605" cy="13811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IoP</a:t>
            </a:r>
            <a:r>
              <a:rPr lang="en-GB" dirty="0" smtClean="0"/>
              <a:t> </a:t>
            </a:r>
            <a:r>
              <a:rPr lang="en-GB" smtClean="0"/>
              <a:t>UK </a:t>
            </a:r>
            <a:r>
              <a:rPr lang="en-GB"/>
              <a:t>2</a:t>
            </a:r>
            <a:r>
              <a:rPr lang="en-GB" smtClean="0"/>
              <a:t>012 </a:t>
            </a:r>
            <a:r>
              <a:rPr lang="en-GB" dirty="0" smtClean="0"/>
              <a:t>Deloitte report</a:t>
            </a:r>
            <a:endParaRPr lang="en-GB" dirty="0"/>
          </a:p>
        </p:txBody>
      </p:sp>
      <p:pic>
        <p:nvPicPr>
          <p:cNvPr id="4" name="Content Placeholder 3"/>
          <p:cNvPicPr>
            <a:picLocks noGrp="1"/>
          </p:cNvPicPr>
          <p:nvPr>
            <p:ph idx="1"/>
          </p:nvPr>
        </p:nvPicPr>
        <p:blipFill>
          <a:blip r:embed="rId2" cstate="print"/>
          <a:srcRect/>
          <a:stretch>
            <a:fillRect/>
          </a:stretch>
        </p:blipFill>
        <p:spPr bwMode="auto">
          <a:xfrm>
            <a:off x="2500298" y="1600200"/>
            <a:ext cx="3670617" cy="4972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report - Jobs</a:t>
            </a:r>
            <a:endParaRPr lang="en-GB"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GB" dirty="0"/>
          </a:p>
        </p:txBody>
      </p:sp>
      <p:pic>
        <p:nvPicPr>
          <p:cNvPr id="4" name="Picture 3"/>
          <p:cNvPicPr/>
          <p:nvPr/>
        </p:nvPicPr>
        <p:blipFill>
          <a:blip r:embed="rId2"/>
          <a:srcRect/>
          <a:stretch>
            <a:fillRect/>
          </a:stretch>
        </p:blipFill>
        <p:spPr bwMode="auto">
          <a:xfrm>
            <a:off x="928662" y="1428736"/>
            <a:ext cx="6429420" cy="4923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report - turnover</a:t>
            </a:r>
            <a:endParaRPr lang="en-GB" dirty="0"/>
          </a:p>
        </p:txBody>
      </p:sp>
      <p:pic>
        <p:nvPicPr>
          <p:cNvPr id="4" name="Content Placeholder 3"/>
          <p:cNvPicPr>
            <a:picLocks noGrp="1"/>
          </p:cNvPicPr>
          <p:nvPr>
            <p:ph idx="1"/>
          </p:nvPr>
        </p:nvPicPr>
        <p:blipFill>
          <a:blip r:embed="rId2"/>
          <a:srcRect/>
          <a:stretch>
            <a:fillRect/>
          </a:stretch>
        </p:blipFill>
        <p:spPr bwMode="auto">
          <a:xfrm>
            <a:off x="1142976" y="1643050"/>
            <a:ext cx="7643866"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report – turnover II</a:t>
            </a:r>
            <a:endParaRPr lang="en-GB" dirty="0"/>
          </a:p>
        </p:txBody>
      </p:sp>
      <p:pic>
        <p:nvPicPr>
          <p:cNvPr id="4" name="Content Placeholder 3"/>
          <p:cNvPicPr>
            <a:picLocks noGrp="1"/>
          </p:cNvPicPr>
          <p:nvPr>
            <p:ph idx="1"/>
          </p:nvPr>
        </p:nvPicPr>
        <p:blipFill>
          <a:blip r:embed="rId2"/>
          <a:srcRect/>
          <a:stretch>
            <a:fillRect/>
          </a:stretch>
        </p:blipFill>
        <p:spPr bwMode="auto">
          <a:xfrm>
            <a:off x="1071538" y="1714488"/>
            <a:ext cx="7072362"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report - GVA</a:t>
            </a:r>
            <a:endParaRPr lang="en-GB" dirty="0"/>
          </a:p>
        </p:txBody>
      </p:sp>
      <p:pic>
        <p:nvPicPr>
          <p:cNvPr id="4" name="Content Placeholder 3"/>
          <p:cNvPicPr>
            <a:picLocks noGrp="1"/>
          </p:cNvPicPr>
          <p:nvPr>
            <p:ph idx="1"/>
          </p:nvPr>
        </p:nvPicPr>
        <p:blipFill>
          <a:blip r:embed="rId2"/>
          <a:srcRect/>
          <a:stretch>
            <a:fillRect/>
          </a:stretch>
        </p:blipFill>
        <p:spPr bwMode="auto">
          <a:xfrm>
            <a:off x="1428728" y="1571612"/>
            <a:ext cx="6643734"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Exports and imports/exports</a:t>
            </a:r>
            <a:endParaRPr lang="en-GB" dirty="0"/>
          </a:p>
        </p:txBody>
      </p:sp>
      <p:pic>
        <p:nvPicPr>
          <p:cNvPr id="4" name="Content Placeholder 3"/>
          <p:cNvPicPr>
            <a:picLocks noGrp="1"/>
          </p:cNvPicPr>
          <p:nvPr>
            <p:ph idx="1"/>
          </p:nvPr>
        </p:nvPicPr>
        <p:blipFill>
          <a:blip r:embed="rId2"/>
          <a:srcRect/>
          <a:stretch>
            <a:fillRect/>
          </a:stretch>
        </p:blipFill>
        <p:spPr bwMode="auto">
          <a:xfrm>
            <a:off x="500034" y="2928934"/>
            <a:ext cx="2555748" cy="3071834"/>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3428992" y="2571744"/>
            <a:ext cx="5143536"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When does jam become marmalade?</a:t>
            </a:r>
            <a:endParaRPr lang="en-GB" sz="3600" dirty="0"/>
          </a:p>
        </p:txBody>
      </p:sp>
      <p:sp>
        <p:nvSpPr>
          <p:cNvPr id="3" name="Content Placeholder 2"/>
          <p:cNvSpPr>
            <a:spLocks noGrp="1"/>
          </p:cNvSpPr>
          <p:nvPr>
            <p:ph idx="1"/>
          </p:nvPr>
        </p:nvSpPr>
        <p:spPr>
          <a:xfrm>
            <a:off x="457200" y="1571612"/>
            <a:ext cx="8229600" cy="4786346"/>
          </a:xfrm>
        </p:spPr>
        <p:txBody>
          <a:bodyPr>
            <a:normAutofit/>
          </a:bodyPr>
          <a:lstStyle/>
          <a:p>
            <a:pPr>
              <a:buNone/>
            </a:pPr>
            <a:r>
              <a:rPr lang="en-GB" dirty="0" smtClean="0"/>
              <a:t>	We continentals interpret the word “Europe” to include the British Isles : the British usually do not. I once saw, side by side, the French and English versions of the same book on birds. The French title was ”Les </a:t>
            </a:r>
            <a:r>
              <a:rPr lang="en-GB" dirty="0" err="1" smtClean="0"/>
              <a:t>oiseaux</a:t>
            </a:r>
            <a:r>
              <a:rPr lang="en-GB" dirty="0" smtClean="0"/>
              <a:t> </a:t>
            </a:r>
            <a:r>
              <a:rPr lang="en-GB" dirty="0" err="1" smtClean="0"/>
              <a:t>Européens</a:t>
            </a:r>
            <a:r>
              <a:rPr lang="en-GB" dirty="0" smtClean="0"/>
              <a:t>” the English, “Birds of Europe and the British Isles”. I hope…</a:t>
            </a:r>
          </a:p>
          <a:p>
            <a:pPr>
              <a:buNone/>
            </a:pPr>
            <a:endParaRPr lang="en-GB" dirty="0" smtClean="0"/>
          </a:p>
          <a:p>
            <a:pPr>
              <a:buNone/>
            </a:pPr>
            <a:r>
              <a:rPr lang="en-GB" dirty="0"/>
              <a:t>	</a:t>
            </a:r>
            <a:r>
              <a:rPr lang="en-GB" dirty="0" smtClean="0"/>
              <a:t>HBG </a:t>
            </a:r>
            <a:r>
              <a:rPr lang="en-GB" dirty="0" err="1" smtClean="0"/>
              <a:t>Casimir</a:t>
            </a:r>
            <a:r>
              <a:rPr lang="en-GB" dirty="0" smtClean="0"/>
              <a:t>, IEE Lecture 1965</a:t>
            </a:r>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EPS CEBR report update</a:t>
            </a:r>
            <a:endParaRPr lang="en-GB" dirty="0"/>
          </a:p>
        </p:txBody>
      </p:sp>
      <p:sp>
        <p:nvSpPr>
          <p:cNvPr id="3" name="Content Placeholder 2"/>
          <p:cNvSpPr>
            <a:spLocks noGrp="1"/>
          </p:cNvSpPr>
          <p:nvPr>
            <p:ph idx="1"/>
          </p:nvPr>
        </p:nvSpPr>
        <p:spPr>
          <a:xfrm>
            <a:off x="457200" y="1428736"/>
            <a:ext cx="8229600" cy="5143536"/>
          </a:xfrm>
        </p:spPr>
        <p:txBody>
          <a:bodyPr>
            <a:normAutofit/>
          </a:bodyPr>
          <a:lstStyle/>
          <a:p>
            <a:r>
              <a:rPr lang="en-GB" dirty="0" smtClean="0"/>
              <a:t>Statistics are available at the required level of detail from Euro Stat for 27 EU Member States, plus Switzerland and Norway.</a:t>
            </a:r>
          </a:p>
          <a:p>
            <a:pPr>
              <a:buNone/>
            </a:pPr>
            <a:r>
              <a:rPr lang="en-GB" dirty="0" smtClean="0"/>
              <a:t>	</a:t>
            </a:r>
          </a:p>
          <a:p>
            <a:r>
              <a:rPr lang="en-GB" dirty="0" smtClean="0"/>
              <a:t>Data is being collated for each country separately and EPS has access to the raw data for distribution purposes</a:t>
            </a:r>
          </a:p>
          <a:p>
            <a:pPr>
              <a:buNone/>
            </a:pPr>
            <a:endParaRPr lang="en-GB" dirty="0" smtClean="0"/>
          </a:p>
          <a:p>
            <a:r>
              <a:rPr lang="en-GB" dirty="0" smtClean="0"/>
              <a:t>Draft report received  from CEBR January 1013</a:t>
            </a:r>
          </a:p>
          <a:p>
            <a:endParaRPr lang="en-GB" dirty="0"/>
          </a:p>
          <a:p>
            <a:pPr>
              <a:buNone/>
            </a:pP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CEBR draft report</a:t>
            </a:r>
            <a:endParaRPr lang="en-GB" dirty="0"/>
          </a:p>
        </p:txBody>
      </p:sp>
      <p:sp>
        <p:nvSpPr>
          <p:cNvPr id="3" name="Content Placeholder 2"/>
          <p:cNvSpPr>
            <a:spLocks noGrp="1"/>
          </p:cNvSpPr>
          <p:nvPr>
            <p:ph idx="1"/>
          </p:nvPr>
        </p:nvSpPr>
        <p:spPr/>
        <p:txBody>
          <a:bodyPr/>
          <a:lstStyle/>
          <a:p>
            <a:r>
              <a:rPr lang="en-GB" dirty="0" smtClean="0"/>
              <a:t>Conclusions are remarkably similar to, and compatible with, the UK (Deloitte) report</a:t>
            </a:r>
          </a:p>
          <a:p>
            <a:endParaRPr lang="en-GB" dirty="0"/>
          </a:p>
        </p:txBody>
      </p:sp>
      <p:sp>
        <p:nvSpPr>
          <p:cNvPr id="440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descr="CEBR Logo 140711"/>
          <p:cNvPicPr/>
          <p:nvPr/>
        </p:nvPicPr>
        <p:blipFill>
          <a:blip r:embed="rId2">
            <a:extLst>
              <a:ext uri="{28A0092B-C50C-407E-A947-70E740481C1C}">
                <a14:useLocalDpi xmlns:a14="http://schemas.microsoft.com/office/drawing/2010/main" val="0"/>
              </a:ext>
            </a:extLst>
          </a:blip>
          <a:srcRect/>
          <a:stretch>
            <a:fillRect/>
          </a:stretch>
        </p:blipFill>
        <p:spPr bwMode="auto">
          <a:xfrm>
            <a:off x="2071670" y="2643182"/>
            <a:ext cx="4500594" cy="35719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fontScale="90000"/>
          </a:bodyPr>
          <a:lstStyle/>
          <a:p>
            <a:r>
              <a:rPr lang="en-GB" sz="3600" b="1" dirty="0"/>
              <a:t>Figure 1: Turnover in physics-based industries, </a:t>
            </a:r>
            <a:r>
              <a:rPr lang="en-GB" sz="3600" b="1" dirty="0" smtClean="0"/>
              <a:t>€</a:t>
            </a:r>
            <a:r>
              <a:rPr lang="en-GB" sz="3600" b="1" dirty="0" err="1" smtClean="0"/>
              <a:t>bn</a:t>
            </a:r>
            <a:r>
              <a:rPr lang="en-GB" sz="3600" b="1" dirty="0" smtClean="0"/>
              <a:t> 2011 </a:t>
            </a:r>
            <a:r>
              <a:rPr lang="en-GB" sz="3600" b="1" dirty="0"/>
              <a:t>prices</a:t>
            </a:r>
            <a:r>
              <a:rPr lang="en-GB" b="1" dirty="0"/>
              <a:t/>
            </a:r>
            <a:br>
              <a:rPr lang="en-GB" b="1" dirty="0"/>
            </a:br>
            <a:endParaRPr lang="en-GB" dirty="0"/>
          </a:p>
        </p:txBody>
      </p:sp>
      <p:graphicFrame>
        <p:nvGraphicFramePr>
          <p:cNvPr id="4" name="Content Placeholder 3"/>
          <p:cNvGraphicFramePr>
            <a:graphicFrameLocks noGrp="1"/>
          </p:cNvGraphicFramePr>
          <p:nvPr>
            <p:ph idx="1"/>
          </p:nvPr>
        </p:nvGraphicFramePr>
        <p:xfrm>
          <a:off x="457200" y="1600200"/>
          <a:ext cx="8229600" cy="49720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Share of </a:t>
            </a:r>
            <a:r>
              <a:rPr lang="en-GB" sz="3200" dirty="0"/>
              <a:t>total physics-based turnover in the EU-27, Norway &amp; Switzerland; average 2007-10</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8728" y="1600200"/>
            <a:ext cx="6143668" cy="504351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Selected sectors’ shares of total EU turnover, 2008</a:t>
            </a:r>
            <a:endParaRPr lang="en-GB" dirty="0"/>
          </a:p>
        </p:txBody>
      </p:sp>
      <p:graphicFrame>
        <p:nvGraphicFramePr>
          <p:cNvPr id="4" name="Content Placeholder 3"/>
          <p:cNvGraphicFramePr>
            <a:graphicFrameLocks noGrp="1"/>
          </p:cNvGraphicFramePr>
          <p:nvPr>
            <p:ph idx="1"/>
          </p:nvPr>
        </p:nvGraphicFramePr>
        <p:xfrm>
          <a:off x="642910" y="1600200"/>
          <a:ext cx="7715304" cy="49720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Physics-based turnover per person employed, 2010, thousand €, EU-27 and Norway, Switzerland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1604" y="1600200"/>
            <a:ext cx="6000792" cy="504351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EPS Final Report</a:t>
            </a:r>
            <a:endParaRPr lang="en-GB" dirty="0"/>
          </a:p>
        </p:txBody>
      </p:sp>
      <p:sp>
        <p:nvSpPr>
          <p:cNvPr id="3" name="Content Placeholder 2"/>
          <p:cNvSpPr>
            <a:spLocks noGrp="1"/>
          </p:cNvSpPr>
          <p:nvPr>
            <p:ph idx="1"/>
          </p:nvPr>
        </p:nvSpPr>
        <p:spPr/>
        <p:txBody>
          <a:bodyPr/>
          <a:lstStyle/>
          <a:p>
            <a:endParaRPr lang="en-GB" dirty="0" smtClean="0"/>
          </a:p>
          <a:p>
            <a:r>
              <a:rPr lang="en-GB" dirty="0" smtClean="0"/>
              <a:t>The official launch will be in March/April 2013</a:t>
            </a:r>
          </a:p>
          <a:p>
            <a:pPr>
              <a:buNone/>
            </a:pPr>
            <a:endParaRPr lang="en-GB" dirty="0" smtClean="0"/>
          </a:p>
          <a:p>
            <a:r>
              <a:rPr lang="en-GB" dirty="0" smtClean="0"/>
              <a:t>The report will be a PR exercise for European physics and so it will be launched with numerous high publicity events involving as many members and societies as possible</a:t>
            </a:r>
          </a:p>
          <a:p>
            <a:endParaRPr lang="en-GB" dirty="0"/>
          </a:p>
        </p:txBody>
      </p:sp>
      <p:pic>
        <p:nvPicPr>
          <p:cNvPr id="4" name="Picture 4" descr="eps-logo"/>
          <p:cNvPicPr>
            <a:picLocks noChangeAspect="1" noChangeArrowheads="1"/>
          </p:cNvPicPr>
          <p:nvPr/>
        </p:nvPicPr>
        <p:blipFill>
          <a:blip r:embed="rId2"/>
          <a:srcRect/>
          <a:stretch>
            <a:fillRect/>
          </a:stretch>
        </p:blipFill>
        <p:spPr bwMode="auto">
          <a:xfrm>
            <a:off x="539751" y="404813"/>
            <a:ext cx="1317605" cy="138111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buNone/>
            </a:pPr>
            <a:r>
              <a:rPr lang="en-GB" dirty="0" smtClean="0"/>
              <a:t>	</a:t>
            </a:r>
          </a:p>
          <a:p>
            <a:pPr>
              <a:buNone/>
            </a:pPr>
            <a:endParaRPr lang="en-GB" dirty="0"/>
          </a:p>
          <a:p>
            <a:pPr>
              <a:buNone/>
            </a:pPr>
            <a:r>
              <a:rPr lang="en-GB" dirty="0" smtClean="0"/>
              <a:t>	Europe should become the most competitive and dynamic knowledge based economy in the world.</a:t>
            </a:r>
          </a:p>
          <a:p>
            <a:pPr>
              <a:buNone/>
            </a:pPr>
            <a:endParaRPr lang="en-GB" dirty="0" smtClean="0"/>
          </a:p>
          <a:p>
            <a:pPr>
              <a:buNone/>
            </a:pPr>
            <a:r>
              <a:rPr lang="en-GB" dirty="0"/>
              <a:t>	</a:t>
            </a:r>
            <a:r>
              <a:rPr lang="en-GB" dirty="0" smtClean="0"/>
              <a:t>EU Commission, 2003</a:t>
            </a:r>
            <a:endParaRPr lang="en-GB" dirty="0"/>
          </a:p>
        </p:txBody>
      </p:sp>
      <p:pic>
        <p:nvPicPr>
          <p:cNvPr id="4" name="Picture 4" descr="eps-logo"/>
          <p:cNvPicPr>
            <a:picLocks noChangeAspect="1" noChangeArrowheads="1"/>
          </p:cNvPicPr>
          <p:nvPr/>
        </p:nvPicPr>
        <p:blipFill>
          <a:blip r:embed="rId2"/>
          <a:srcRect/>
          <a:stretch>
            <a:fillRect/>
          </a:stretch>
        </p:blipFill>
        <p:spPr bwMode="auto">
          <a:xfrm>
            <a:off x="539751" y="404813"/>
            <a:ext cx="1317605" cy="13811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000240"/>
            <a:ext cx="8229600" cy="4125923"/>
          </a:xfrm>
        </p:spPr>
        <p:txBody>
          <a:bodyPr/>
          <a:lstStyle/>
          <a:p>
            <a:pPr>
              <a:buNone/>
            </a:pPr>
            <a:r>
              <a:rPr lang="en-GB" dirty="0" smtClean="0"/>
              <a:t>	I have heard statements that the role of academic research in innovation is slight.</a:t>
            </a:r>
          </a:p>
          <a:p>
            <a:pPr>
              <a:buNone/>
            </a:pPr>
            <a:r>
              <a:rPr lang="en-GB" dirty="0" smtClean="0"/>
              <a:t>	It is about the most blatant piece of nonsense it has been my misfortune to stumble upon</a:t>
            </a:r>
          </a:p>
          <a:p>
            <a:pPr>
              <a:buNone/>
            </a:pPr>
            <a:endParaRPr lang="en-GB" dirty="0"/>
          </a:p>
          <a:p>
            <a:pPr>
              <a:buNone/>
            </a:pPr>
            <a:r>
              <a:rPr lang="en-GB" dirty="0" smtClean="0"/>
              <a:t>	H B G </a:t>
            </a:r>
            <a:r>
              <a:rPr lang="en-GB" dirty="0" err="1" smtClean="0"/>
              <a:t>Casimir</a:t>
            </a:r>
            <a:endParaRPr lang="en-GB" dirty="0" smtClean="0"/>
          </a:p>
          <a:p>
            <a:pPr>
              <a:buNone/>
            </a:pPr>
            <a:r>
              <a:rPr lang="en-GB" dirty="0" smtClean="0"/>
              <a:t>	Research Director, Philips Laboratories.</a:t>
            </a:r>
          </a:p>
          <a:p>
            <a:pPr>
              <a:buNone/>
            </a:pPr>
            <a:endParaRPr lang="en-GB" dirty="0"/>
          </a:p>
        </p:txBody>
      </p:sp>
      <p:pic>
        <p:nvPicPr>
          <p:cNvPr id="4" name="Picture 4" descr="eps-logo"/>
          <p:cNvPicPr>
            <a:picLocks noChangeAspect="1" noChangeArrowheads="1"/>
          </p:cNvPicPr>
          <p:nvPr/>
        </p:nvPicPr>
        <p:blipFill>
          <a:blip r:embed="rId2"/>
          <a:srcRect/>
          <a:stretch>
            <a:fillRect/>
          </a:stretch>
        </p:blipFill>
        <p:spPr bwMode="auto">
          <a:xfrm>
            <a:off x="539751" y="404813"/>
            <a:ext cx="1317605" cy="13811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Physics innovations for an advanced world</a:t>
            </a:r>
            <a:endParaRPr lang="en-GB" dirty="0"/>
          </a:p>
        </p:txBody>
      </p:sp>
      <p:sp>
        <p:nvSpPr>
          <p:cNvPr id="3" name="Content Placeholder 2"/>
          <p:cNvSpPr>
            <a:spLocks noGrp="1"/>
          </p:cNvSpPr>
          <p:nvPr>
            <p:ph idx="1"/>
          </p:nvPr>
        </p:nvSpPr>
        <p:spPr/>
        <p:txBody>
          <a:bodyPr>
            <a:normAutofit lnSpcReduction="10000"/>
          </a:bodyPr>
          <a:lstStyle/>
          <a:p>
            <a:pPr>
              <a:buNone/>
            </a:pPr>
            <a:endParaRPr lang="en-GB" dirty="0" smtClean="0"/>
          </a:p>
          <a:p>
            <a:pPr>
              <a:buNone/>
            </a:pPr>
            <a:r>
              <a:rPr lang="en-GB" dirty="0" smtClean="0"/>
              <a:t>1. LASERS</a:t>
            </a:r>
          </a:p>
          <a:p>
            <a:pPr>
              <a:buNone/>
            </a:pPr>
            <a:endParaRPr lang="en-GB" dirty="0" smtClean="0"/>
          </a:p>
          <a:p>
            <a:pPr>
              <a:buNone/>
            </a:pPr>
            <a:r>
              <a:rPr lang="en-GB" dirty="0" smtClean="0"/>
              <a:t>1958 First Optical Maser</a:t>
            </a:r>
          </a:p>
          <a:p>
            <a:pPr>
              <a:buNone/>
            </a:pPr>
            <a:r>
              <a:rPr lang="en-GB" dirty="0" smtClean="0"/>
              <a:t>1973 First barcode scanner</a:t>
            </a:r>
          </a:p>
          <a:p>
            <a:pPr>
              <a:buNone/>
            </a:pPr>
            <a:r>
              <a:rPr lang="en-GB" dirty="0" smtClean="0"/>
              <a:t>1985 First CD/DVD</a:t>
            </a:r>
          </a:p>
          <a:p>
            <a:pPr>
              <a:buNone/>
            </a:pPr>
            <a:endParaRPr lang="en-GB" dirty="0"/>
          </a:p>
          <a:p>
            <a:pPr>
              <a:buNone/>
            </a:pPr>
            <a:r>
              <a:rPr lang="en-GB" dirty="0" smtClean="0"/>
              <a:t>Today the laser industry is worth $6bn</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Physics innovations for an advanced world</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pPr>
              <a:buNone/>
            </a:pPr>
            <a:r>
              <a:rPr lang="en-GB" dirty="0" smtClean="0"/>
              <a:t>2. </a:t>
            </a:r>
            <a:r>
              <a:rPr lang="en-GB" dirty="0" err="1" smtClean="0"/>
              <a:t>LCDs</a:t>
            </a:r>
            <a:endParaRPr lang="en-GB" dirty="0" smtClean="0"/>
          </a:p>
          <a:p>
            <a:pPr>
              <a:buNone/>
            </a:pPr>
            <a:r>
              <a:rPr lang="en-GB" dirty="0" smtClean="0"/>
              <a:t>	</a:t>
            </a:r>
          </a:p>
          <a:p>
            <a:pPr>
              <a:buNone/>
            </a:pPr>
            <a:r>
              <a:rPr lang="en-GB" dirty="0" smtClean="0"/>
              <a:t>1936 First patent</a:t>
            </a:r>
          </a:p>
          <a:p>
            <a:pPr>
              <a:buNone/>
            </a:pPr>
            <a:r>
              <a:rPr lang="en-GB" dirty="0" smtClean="0"/>
              <a:t>1968 First useful display</a:t>
            </a:r>
          </a:p>
          <a:p>
            <a:pPr>
              <a:buNone/>
            </a:pPr>
            <a:endParaRPr lang="en-GB" dirty="0"/>
          </a:p>
          <a:p>
            <a:pPr>
              <a:buNone/>
            </a:pPr>
            <a:r>
              <a:rPr lang="en-GB" dirty="0" smtClean="0"/>
              <a:t>Over 80% of 200million TVs sold are </a:t>
            </a:r>
            <a:r>
              <a:rPr lang="en-GB" dirty="0" err="1" smtClean="0"/>
              <a:t>LCDs</a:t>
            </a:r>
            <a:endParaRPr lang="en-GB" dirty="0" smtClean="0"/>
          </a:p>
          <a:p>
            <a:pPr>
              <a:buNone/>
            </a:pPr>
            <a:r>
              <a:rPr lang="en-GB" dirty="0" smtClean="0"/>
              <a:t>Current global market is over100bn</a:t>
            </a:r>
            <a:endParaRPr lang="en-GB" dirty="0"/>
          </a:p>
          <a:p>
            <a:pPr>
              <a:buNone/>
            </a:pPr>
            <a:endParaRPr lang="en-GB" dirty="0"/>
          </a:p>
          <a:p>
            <a:pPr>
              <a:buNone/>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Physics innovations for an advanced world</a:t>
            </a:r>
            <a:endParaRPr lang="en-GB" dirty="0"/>
          </a:p>
        </p:txBody>
      </p:sp>
      <p:sp>
        <p:nvSpPr>
          <p:cNvPr id="3" name="Content Placeholder 2"/>
          <p:cNvSpPr>
            <a:spLocks noGrp="1"/>
          </p:cNvSpPr>
          <p:nvPr>
            <p:ph idx="1"/>
          </p:nvPr>
        </p:nvSpPr>
        <p:spPr/>
        <p:txBody>
          <a:bodyPr/>
          <a:lstStyle/>
          <a:p>
            <a:endParaRPr lang="en-GB" dirty="0" smtClean="0"/>
          </a:p>
          <a:p>
            <a:pPr>
              <a:buNone/>
            </a:pPr>
            <a:r>
              <a:rPr lang="en-GB" dirty="0" smtClean="0"/>
              <a:t>3. MRI Scanners</a:t>
            </a:r>
          </a:p>
          <a:p>
            <a:pPr>
              <a:buNone/>
            </a:pPr>
            <a:endParaRPr lang="en-GB" dirty="0"/>
          </a:p>
          <a:p>
            <a:pPr>
              <a:buNone/>
            </a:pPr>
            <a:r>
              <a:rPr lang="en-GB" dirty="0" smtClean="0"/>
              <a:t>1945 First NMR measurements</a:t>
            </a:r>
          </a:p>
          <a:p>
            <a:pPr>
              <a:buNone/>
            </a:pPr>
            <a:r>
              <a:rPr lang="en-GB" dirty="0" smtClean="0"/>
              <a:t>1980 First MRI image of a patient</a:t>
            </a:r>
          </a:p>
          <a:p>
            <a:pPr>
              <a:buNone/>
            </a:pPr>
            <a:endParaRPr lang="en-GB" dirty="0"/>
          </a:p>
          <a:p>
            <a:pPr>
              <a:buNone/>
            </a:pPr>
            <a:r>
              <a:rPr lang="en-GB" dirty="0" smtClean="0"/>
              <a:t>Current global MRI market $5.5bn</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Investing in Physics</a:t>
            </a:r>
            <a:endParaRPr lang="en-GB" dirty="0"/>
          </a:p>
        </p:txBody>
      </p:sp>
      <p:sp>
        <p:nvSpPr>
          <p:cNvPr id="3" name="Content Placeholder 2"/>
          <p:cNvSpPr>
            <a:spLocks noGrp="1"/>
          </p:cNvSpPr>
          <p:nvPr>
            <p:ph idx="1"/>
          </p:nvPr>
        </p:nvSpPr>
        <p:spPr/>
        <p:txBody>
          <a:bodyPr>
            <a:normAutofit lnSpcReduction="10000"/>
          </a:bodyPr>
          <a:lstStyle/>
          <a:p>
            <a:pPr>
              <a:buNone/>
            </a:pPr>
            <a:r>
              <a:rPr lang="en-GB" dirty="0"/>
              <a:t>	</a:t>
            </a:r>
          </a:p>
          <a:p>
            <a:pPr>
              <a:buNone/>
            </a:pPr>
            <a:r>
              <a:rPr lang="en-GB" dirty="0" smtClean="0"/>
              <a:t>	[Such] research may be a bad private investment, as resulting commercial applications cannot be exploited exclusively by any one company, but a good investment for society because such developments are a public good</a:t>
            </a:r>
          </a:p>
          <a:p>
            <a:pPr>
              <a:buNone/>
            </a:pPr>
            <a:r>
              <a:rPr lang="en-GB" dirty="0"/>
              <a:t>	</a:t>
            </a:r>
            <a:endParaRPr lang="en-GB" dirty="0" smtClean="0"/>
          </a:p>
          <a:p>
            <a:pPr>
              <a:buNone/>
            </a:pPr>
            <a:r>
              <a:rPr lang="en-GB" dirty="0"/>
              <a:t>	</a:t>
            </a:r>
            <a:r>
              <a:rPr lang="en-GB" dirty="0" smtClean="0"/>
              <a:t>C H Llewellyn–Smith, former D-G of CERN</a:t>
            </a:r>
            <a:endParaRPr lang="en-GB" dirty="0"/>
          </a:p>
        </p:txBody>
      </p:sp>
      <p:pic>
        <p:nvPicPr>
          <p:cNvPr id="4" name="Picture 4" descr="eps-logo"/>
          <p:cNvPicPr>
            <a:picLocks noChangeAspect="1" noChangeArrowheads="1"/>
          </p:cNvPicPr>
          <p:nvPr/>
        </p:nvPicPr>
        <p:blipFill>
          <a:blip r:embed="rId2"/>
          <a:srcRect/>
          <a:stretch>
            <a:fillRect/>
          </a:stretch>
        </p:blipFill>
        <p:spPr bwMode="auto">
          <a:xfrm>
            <a:off x="539751" y="357166"/>
            <a:ext cx="1317605" cy="13811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buNone/>
            </a:pPr>
            <a:r>
              <a:rPr lang="en-GB" dirty="0"/>
              <a:t>	</a:t>
            </a:r>
            <a:endParaRPr lang="en-GB" dirty="0" smtClean="0"/>
          </a:p>
          <a:p>
            <a:pPr>
              <a:buNone/>
            </a:pPr>
            <a:r>
              <a:rPr lang="en-GB" dirty="0" smtClean="0"/>
              <a:t>	“One day, sir, you may tax it”</a:t>
            </a:r>
          </a:p>
          <a:p>
            <a:pPr>
              <a:buNone/>
            </a:pPr>
            <a:r>
              <a:rPr lang="en-GB" dirty="0" smtClean="0"/>
              <a:t>	Michael Faraday, in reply to British Chancellor of the Exchequer Gladstone’s question “What use is electricity?” (1850)</a:t>
            </a:r>
          </a:p>
          <a:p>
            <a:pPr>
              <a:buNone/>
            </a:pPr>
            <a:endParaRPr lang="en-GB" dirty="0"/>
          </a:p>
          <a:p>
            <a:pPr>
              <a:buNone/>
            </a:pPr>
            <a:r>
              <a:rPr lang="en-GB" dirty="0" smtClean="0"/>
              <a:t>	Harvest of a Quiet Eye, </a:t>
            </a:r>
            <a:r>
              <a:rPr lang="en-GB" dirty="0" err="1" smtClean="0"/>
              <a:t>IoP</a:t>
            </a:r>
            <a:r>
              <a:rPr lang="en-GB" dirty="0" smtClean="0"/>
              <a:t>, 1977</a:t>
            </a:r>
          </a:p>
          <a:p>
            <a:pPr>
              <a:buNone/>
            </a:pPr>
            <a:r>
              <a:rPr lang="en-GB" dirty="0"/>
              <a:t>	</a:t>
            </a:r>
          </a:p>
        </p:txBody>
      </p:sp>
      <p:pic>
        <p:nvPicPr>
          <p:cNvPr id="4" name="Picture 4" descr="eps-logo"/>
          <p:cNvPicPr>
            <a:picLocks noChangeAspect="1" noChangeArrowheads="1"/>
          </p:cNvPicPr>
          <p:nvPr/>
        </p:nvPicPr>
        <p:blipFill>
          <a:blip r:embed="rId2"/>
          <a:srcRect/>
          <a:stretch>
            <a:fillRect/>
          </a:stretch>
        </p:blipFill>
        <p:spPr bwMode="auto">
          <a:xfrm>
            <a:off x="539751" y="404813"/>
            <a:ext cx="1317605" cy="13811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0"/>
            <a:ext cx="8229600" cy="1143000"/>
          </a:xfrm>
          <a:ln/>
        </p:spPr>
        <p:txBody>
          <a:bodyPr/>
          <a:lstStyle/>
          <a:p>
            <a:pPr algn="r"/>
            <a:r>
              <a:rPr lang="en-US">
                <a:solidFill>
                  <a:srgbClr val="FF0000"/>
                </a:solidFill>
                <a:latin typeface="Comic Sans MS" pitchFamily="66" charset="0"/>
              </a:rPr>
              <a:t>UK study</a:t>
            </a:r>
          </a:p>
        </p:txBody>
      </p:sp>
      <p:pic>
        <p:nvPicPr>
          <p:cNvPr id="7171" name="Picture 5" descr="frontuk2.tiff"/>
          <p:cNvPicPr>
            <a:picLocks noChangeAspect="1"/>
          </p:cNvPicPr>
          <p:nvPr/>
        </p:nvPicPr>
        <p:blipFill>
          <a:blip r:embed="rId2"/>
          <a:srcRect/>
          <a:stretch>
            <a:fillRect/>
          </a:stretch>
        </p:blipFill>
        <p:spPr bwMode="auto">
          <a:xfrm rot="273415">
            <a:off x="4883150" y="973138"/>
            <a:ext cx="4040188" cy="5734050"/>
          </a:xfrm>
          <a:prstGeom prst="rect">
            <a:avLst/>
          </a:prstGeom>
          <a:noFill/>
          <a:ln w="9525">
            <a:solidFill>
              <a:schemeClr val="tx1"/>
            </a:solidFill>
            <a:miter lim="800000"/>
            <a:headEnd/>
            <a:tailEnd/>
          </a:ln>
        </p:spPr>
      </p:pic>
      <p:pic>
        <p:nvPicPr>
          <p:cNvPr id="7172" name="Picture 4" descr="frontuk1.tiff"/>
          <p:cNvPicPr>
            <a:picLocks noChangeAspect="1"/>
          </p:cNvPicPr>
          <p:nvPr/>
        </p:nvPicPr>
        <p:blipFill>
          <a:blip r:embed="rId3"/>
          <a:srcRect/>
          <a:stretch>
            <a:fillRect/>
          </a:stretch>
        </p:blipFill>
        <p:spPr bwMode="auto">
          <a:xfrm>
            <a:off x="0" y="0"/>
            <a:ext cx="4837113" cy="6858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TotalTime>
  <Words>374</Words>
  <Application>Microsoft Office PowerPoint</Application>
  <PresentationFormat>On-screen Show (4:3)</PresentationFormat>
  <Paragraphs>100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It’s the economy stupid! Physics and the EU Economy</vt:lpstr>
      <vt:lpstr>When does jam become marmalade?</vt:lpstr>
      <vt:lpstr>PowerPoint Presentation</vt:lpstr>
      <vt:lpstr>Physics innovations for an advanced world</vt:lpstr>
      <vt:lpstr>Physics innovations for an advanced world</vt:lpstr>
      <vt:lpstr>Physics innovations for an advanced world</vt:lpstr>
      <vt:lpstr>Investing in Physics</vt:lpstr>
      <vt:lpstr>PowerPoint Presentation</vt:lpstr>
      <vt:lpstr>UK study</vt:lpstr>
      <vt:lpstr>Physics Evaluation Procedure</vt:lpstr>
      <vt:lpstr>Data sources</vt:lpstr>
      <vt:lpstr>NACE codes </vt:lpstr>
      <vt:lpstr>NACE codes continued</vt:lpstr>
      <vt:lpstr>IoP UK 2012 Deloitte report</vt:lpstr>
      <vt:lpstr>UK report - Jobs</vt:lpstr>
      <vt:lpstr>UK report - turnover</vt:lpstr>
      <vt:lpstr>UK report – turnover II</vt:lpstr>
      <vt:lpstr>UK report - GVA</vt:lpstr>
      <vt:lpstr>Exports and imports/exports</vt:lpstr>
      <vt:lpstr>EPS CEBR report update</vt:lpstr>
      <vt:lpstr>CEBR draft report</vt:lpstr>
      <vt:lpstr>Figure 1: Turnover in physics-based industries, €bn 2011 prices </vt:lpstr>
      <vt:lpstr>Share of total physics-based turnover in the EU-27, Norway &amp; Switzerland; average 2007-10</vt:lpstr>
      <vt:lpstr>Selected sectors’ shares of total EU turnover, 2008</vt:lpstr>
      <vt:lpstr>Physics-based turnover per person employed, 2010, thousand €, EU-27 and Norway, Switzerland </vt:lpstr>
      <vt:lpstr>EPS Final Report</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It’s the economy stupid! Physics and the EU Economy</dc:title>
  <dc:creator> </dc:creator>
  <cp:lastModifiedBy>Els de Wolf</cp:lastModifiedBy>
  <cp:revision>24</cp:revision>
  <dcterms:created xsi:type="dcterms:W3CDTF">2013-01-20T15:38:21Z</dcterms:created>
  <dcterms:modified xsi:type="dcterms:W3CDTF">2013-01-23T07:30:17Z</dcterms:modified>
</cp:coreProperties>
</file>